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6" r:id="rId3"/>
    <p:sldId id="258" r:id="rId4"/>
    <p:sldId id="259" r:id="rId5"/>
    <p:sldId id="267" r:id="rId6"/>
    <p:sldId id="262" r:id="rId7"/>
    <p:sldId id="273" r:id="rId8"/>
    <p:sldId id="281" r:id="rId9"/>
    <p:sldId id="260" r:id="rId10"/>
    <p:sldId id="282" r:id="rId11"/>
    <p:sldId id="283" r:id="rId12"/>
    <p:sldId id="284" r:id="rId13"/>
    <p:sldId id="285" r:id="rId14"/>
    <p:sldId id="286" r:id="rId15"/>
    <p:sldId id="287" r:id="rId16"/>
    <p:sldId id="289" r:id="rId17"/>
    <p:sldId id="288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279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4A7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17" autoAdjust="0"/>
    <p:restoredTop sz="94660"/>
  </p:normalViewPr>
  <p:slideViewPr>
    <p:cSldViewPr snapToGrid="0">
      <p:cViewPr>
        <p:scale>
          <a:sx n="100" d="100"/>
          <a:sy n="100" d="100"/>
        </p:scale>
        <p:origin x="45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01BD9-4243-4367-977C-650CCA5948FB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CFBAA-4F33-4BF6-B348-50D59E4A3B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28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124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104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245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991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758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28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694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49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412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781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727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406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105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77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697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18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665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238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142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61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9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87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12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39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166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962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57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CFBAA-4F33-4BF6-B348-50D59E4A3B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13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0C721-00F0-49A5-8986-DFDB39C600B4}" type="datetimeFigureOut">
              <a:rPr lang="zh-CN" altLang="en-US" smtClean="0"/>
              <a:t>2018/7/14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E5C5-05D3-4171-9F3F-3701313637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淘宝网chenying0907出品 3"/>
          <p:cNvSpPr/>
          <p:nvPr>
            <p:custDataLst>
              <p:tags r:id="rId1"/>
            </p:custDataLst>
          </p:nvPr>
        </p:nvSpPr>
        <p:spPr>
          <a:xfrm>
            <a:off x="0" y="2639505"/>
            <a:ext cx="311085" cy="25452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淘宝网chenying0907出品 4"/>
          <p:cNvSpPr/>
          <p:nvPr>
            <p:custDataLst>
              <p:tags r:id="rId2"/>
            </p:custDataLst>
          </p:nvPr>
        </p:nvSpPr>
        <p:spPr>
          <a:xfrm>
            <a:off x="7722124" y="2639505"/>
            <a:ext cx="311085" cy="25452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淘宝网chenying0907出品 7"/>
          <p:cNvSpPr/>
          <p:nvPr>
            <p:custDataLst>
              <p:tags r:id="rId3"/>
            </p:custDataLst>
          </p:nvPr>
        </p:nvSpPr>
        <p:spPr>
          <a:xfrm>
            <a:off x="8062274" y="3185887"/>
            <a:ext cx="386499" cy="1980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PA_直接连接符 9"/>
          <p:cNvCxnSpPr/>
          <p:nvPr>
            <p:custDataLst>
              <p:tags r:id="rId4"/>
            </p:custDataLst>
          </p:nvPr>
        </p:nvCxnSpPr>
        <p:spPr>
          <a:xfrm>
            <a:off x="8033209" y="5184742"/>
            <a:ext cx="4158791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淘宝网chenying0907出品 10"/>
          <p:cNvSpPr/>
          <p:nvPr>
            <p:custDataLst>
              <p:tags r:id="rId5"/>
            </p:custDataLst>
          </p:nvPr>
        </p:nvSpPr>
        <p:spPr>
          <a:xfrm>
            <a:off x="8467623" y="3257887"/>
            <a:ext cx="386499" cy="1908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淘宝网chenying0907出品 11"/>
          <p:cNvSpPr/>
          <p:nvPr>
            <p:custDataLst>
              <p:tags r:id="rId6"/>
            </p:custDataLst>
          </p:nvPr>
        </p:nvSpPr>
        <p:spPr>
          <a:xfrm>
            <a:off x="8880982" y="3257887"/>
            <a:ext cx="386499" cy="1908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淘宝网chenying0907出品 12"/>
          <p:cNvSpPr/>
          <p:nvPr>
            <p:custDataLst>
              <p:tags r:id="rId7"/>
            </p:custDataLst>
          </p:nvPr>
        </p:nvSpPr>
        <p:spPr>
          <a:xfrm>
            <a:off x="9287066" y="3293887"/>
            <a:ext cx="386499" cy="1872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淘宝网chenying0907出品 13"/>
          <p:cNvSpPr/>
          <p:nvPr>
            <p:custDataLst>
              <p:tags r:id="rId8"/>
            </p:custDataLst>
          </p:nvPr>
        </p:nvSpPr>
        <p:spPr>
          <a:xfrm>
            <a:off x="9712735" y="3329887"/>
            <a:ext cx="386499" cy="1836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淘宝网chenying0907出品 14"/>
          <p:cNvSpPr/>
          <p:nvPr>
            <p:custDataLst>
              <p:tags r:id="rId9"/>
            </p:custDataLst>
          </p:nvPr>
        </p:nvSpPr>
        <p:spPr>
          <a:xfrm>
            <a:off x="10135328" y="3365887"/>
            <a:ext cx="386499" cy="1800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淘宝网chenying0907出品 15"/>
          <p:cNvSpPr/>
          <p:nvPr>
            <p:custDataLst>
              <p:tags r:id="rId10"/>
            </p:custDataLst>
          </p:nvPr>
        </p:nvSpPr>
        <p:spPr>
          <a:xfrm rot="20959521">
            <a:off x="10678524" y="3417043"/>
            <a:ext cx="386499" cy="1728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淘宝网chenying0907出品 16"/>
          <p:cNvSpPr/>
          <p:nvPr>
            <p:custDataLst>
              <p:tags r:id="rId11"/>
            </p:custDataLst>
          </p:nvPr>
        </p:nvSpPr>
        <p:spPr>
          <a:xfrm rot="19779136">
            <a:off x="11359082" y="3458639"/>
            <a:ext cx="386499" cy="1728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PA_直接连接符 17"/>
          <p:cNvCxnSpPr/>
          <p:nvPr>
            <p:custDataLst>
              <p:tags r:id="rId12"/>
            </p:custDataLst>
          </p:nvPr>
        </p:nvCxnSpPr>
        <p:spPr>
          <a:xfrm>
            <a:off x="311085" y="5184742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A_直接连接符 19"/>
          <p:cNvCxnSpPr/>
          <p:nvPr>
            <p:custDataLst>
              <p:tags r:id="rId13"/>
            </p:custDataLst>
          </p:nvPr>
        </p:nvCxnSpPr>
        <p:spPr>
          <a:xfrm>
            <a:off x="311084" y="2658359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A_直接连接符 20"/>
          <p:cNvCxnSpPr/>
          <p:nvPr>
            <p:custDataLst>
              <p:tags r:id="rId14"/>
            </p:custDataLst>
          </p:nvPr>
        </p:nvCxnSpPr>
        <p:spPr>
          <a:xfrm>
            <a:off x="311083" y="4451022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_淘宝网chenying0907出品 21"/>
          <p:cNvSpPr txBox="1"/>
          <p:nvPr>
            <p:custDataLst>
              <p:tags r:id="rId15"/>
            </p:custDataLst>
          </p:nvPr>
        </p:nvSpPr>
        <p:spPr>
          <a:xfrm>
            <a:off x="329935" y="2898090"/>
            <a:ext cx="722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7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工程实训</a:t>
            </a:r>
          </a:p>
        </p:txBody>
      </p:sp>
      <p:sp>
        <p:nvSpPr>
          <p:cNvPr id="23" name="PA_淘宝网chenying0907出品 22"/>
          <p:cNvSpPr txBox="1"/>
          <p:nvPr>
            <p:custDataLst>
              <p:tags r:id="rId16"/>
            </p:custDataLst>
          </p:nvPr>
        </p:nvSpPr>
        <p:spPr>
          <a:xfrm>
            <a:off x="5629101" y="4528625"/>
            <a:ext cx="243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主讲人：向飞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95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8" grpId="0" animBg="1"/>
      <p:bldP spid="11" grpId="0" animBg="1"/>
      <p:bldP spid="12" grpId="0" bldLvl="0" animBg="1"/>
      <p:bldP spid="13" grpId="0" bldLvl="0" animBg="1"/>
      <p:bldP spid="14" grpId="0" animBg="1"/>
      <p:bldP spid="15" grpId="0" animBg="1"/>
      <p:bldP spid="16" grpId="0" animBg="1"/>
      <p:bldP spid="17" grpId="0" animBg="1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257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变量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2AF86F-2C0C-CF4E-AB0D-AFD7B888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346" y="3390900"/>
            <a:ext cx="3873500" cy="1295400"/>
          </a:xfrm>
          <a:prstGeom prst="rect">
            <a:avLst/>
          </a:prstGeom>
        </p:spPr>
      </p:pic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如下，我们添加了一个名为</a:t>
            </a:r>
            <a:r>
              <a:rPr lang="en-US" altLang="zh-CN" dirty="0"/>
              <a:t>message</a:t>
            </a:r>
            <a:r>
              <a:rPr lang="zh-CN" altLang="en-US" dirty="0"/>
              <a:t>的变量，并且存储了一个值</a:t>
            </a:r>
            <a:r>
              <a:rPr lang="en-US" altLang="zh-CN" dirty="0"/>
              <a:t>——</a:t>
            </a:r>
            <a:r>
              <a:rPr lang="zh-CN" altLang="en-US" dirty="0"/>
              <a:t>与变量相关联的信息。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中，变量的数据类型是根据赋值而决定的，不需要提前声明变量的数据类型。</a:t>
            </a:r>
          </a:p>
        </p:txBody>
      </p:sp>
      <p:sp>
        <p:nvSpPr>
          <p:cNvPr id="18" name="淘宝网chenying0907出品 7">
            <a:extLst>
              <a:ext uri="{FF2B5EF4-FFF2-40B4-BE49-F238E27FC236}">
                <a16:creationId xmlns:a16="http://schemas.microsoft.com/office/drawing/2014/main" id="{205045A6-2F5A-EA40-8D95-01890ACFC267}"/>
              </a:ext>
            </a:extLst>
          </p:cNvPr>
          <p:cNvSpPr txBox="1"/>
          <p:nvPr/>
        </p:nvSpPr>
        <p:spPr>
          <a:xfrm>
            <a:off x="882388" y="3107035"/>
            <a:ext cx="257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变量命名</a:t>
            </a:r>
          </a:p>
        </p:txBody>
      </p:sp>
      <p:sp>
        <p:nvSpPr>
          <p:cNvPr id="19" name="淘宝网chenying0907出品 6">
            <a:extLst>
              <a:ext uri="{FF2B5EF4-FFF2-40B4-BE49-F238E27FC236}">
                <a16:creationId xmlns:a16="http://schemas.microsoft.com/office/drawing/2014/main" id="{345FEAF0-7AEB-9F4A-A1BB-4F17D9699552}"/>
              </a:ext>
            </a:extLst>
          </p:cNvPr>
          <p:cNvSpPr txBox="1"/>
          <p:nvPr/>
        </p:nvSpPr>
        <p:spPr>
          <a:xfrm>
            <a:off x="882389" y="3838594"/>
            <a:ext cx="4769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变量名只包含字幕、数字和下划线，且变量名不能以数字打头。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变量名中不能包括空格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不要将</a:t>
            </a:r>
            <a:r>
              <a:rPr lang="en-US" altLang="zh-CN" dirty="0"/>
              <a:t>python</a:t>
            </a:r>
            <a:r>
              <a:rPr lang="zh-CN" altLang="en-US" dirty="0"/>
              <a:t>关键字和函数名用作变量名。</a:t>
            </a:r>
          </a:p>
        </p:txBody>
      </p:sp>
    </p:spTree>
    <p:extLst>
      <p:ext uri="{BB962C8B-B14F-4D97-AF65-F5344CB8AC3E}">
        <p14:creationId xmlns:p14="http://schemas.microsoft.com/office/powerpoint/2010/main" val="261336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257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整数类型</a:t>
            </a: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python</a:t>
            </a:r>
            <a:r>
              <a:rPr lang="zh-CN" altLang="en-US" dirty="0"/>
              <a:t>中整数对应数学中的整数概念，其数值可以任意大（仅受限于内存大小），</a:t>
            </a:r>
            <a:r>
              <a:rPr lang="zh-CN" altLang="zh-CN" dirty="0"/>
              <a:t>可以执行的算法有</a:t>
            </a:r>
            <a:r>
              <a:rPr lang="fr-FR" altLang="zh-CN" dirty="0"/>
              <a:t>+</a:t>
            </a:r>
            <a:r>
              <a:rPr lang="zh-CN" altLang="zh-CN" dirty="0"/>
              <a:t>、</a:t>
            </a:r>
            <a:r>
              <a:rPr lang="fr-FR" altLang="zh-CN" dirty="0"/>
              <a:t>-</a:t>
            </a:r>
            <a:r>
              <a:rPr lang="zh-CN" altLang="zh-CN" dirty="0"/>
              <a:t>、</a:t>
            </a:r>
            <a:r>
              <a:rPr lang="fr-FR" altLang="zh-CN" dirty="0"/>
              <a:t>*</a:t>
            </a:r>
            <a:r>
              <a:rPr lang="zh-CN" altLang="zh-CN" dirty="0"/>
              <a:t>、</a:t>
            </a:r>
            <a:r>
              <a:rPr lang="fr-FR" altLang="zh-CN" dirty="0"/>
              <a:t>/ </a:t>
            </a:r>
            <a:r>
              <a:rPr lang="zh-CN" altLang="zh-CN" dirty="0"/>
              <a:t>以及一些其他操作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69CCD7-87FF-BB4E-87C1-3423E0A11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023" y="3487018"/>
            <a:ext cx="1866900" cy="304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428613-A4E1-1F4B-B999-A874A1B07853}"/>
              </a:ext>
            </a:extLst>
          </p:cNvPr>
          <p:cNvSpPr txBox="1"/>
          <p:nvPr/>
        </p:nvSpPr>
        <p:spPr>
          <a:xfrm>
            <a:off x="2158040" y="2944923"/>
            <a:ext cx="969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Python3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54D2EB-5C5D-B74B-B51A-0F43C6214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3487018"/>
            <a:ext cx="2489200" cy="30607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C35594C-FD67-374E-84E0-78DAD1A73527}"/>
              </a:ext>
            </a:extLst>
          </p:cNvPr>
          <p:cNvSpPr txBox="1"/>
          <p:nvPr/>
        </p:nvSpPr>
        <p:spPr>
          <a:xfrm>
            <a:off x="7062247" y="2913779"/>
            <a:ext cx="969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Python2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13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整数进制转换</a:t>
            </a: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</a:rPr>
              <a:t>可以</a:t>
            </a:r>
            <a:r>
              <a:rPr lang="zh-CN" altLang="zh-CN" dirty="0">
                <a:latin typeface="宋体" panose="02010600030101010101" pitchFamily="2" charset="-122"/>
              </a:rPr>
              <a:t>用字符串格式表达式转换成八进制、十六进制的字符串</a:t>
            </a:r>
            <a:r>
              <a:rPr lang="zh-CN" altLang="en-US" dirty="0">
                <a:latin typeface="宋体" panose="02010600030101010101" pitchFamily="2" charset="-122"/>
              </a:rPr>
              <a:t>；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</a:rPr>
              <a:t>其中，</a:t>
            </a:r>
            <a:r>
              <a:rPr lang="zh-CN" altLang="zh-CN" dirty="0"/>
              <a:t>二进制数以</a:t>
            </a:r>
            <a:r>
              <a:rPr lang="fr-FR" altLang="zh-CN" dirty="0"/>
              <a:t>0b</a:t>
            </a:r>
            <a:r>
              <a:rPr lang="zh-CN" altLang="zh-CN" dirty="0"/>
              <a:t>引导，八进制数以</a:t>
            </a:r>
            <a:r>
              <a:rPr lang="fr-FR" altLang="zh-CN" dirty="0"/>
              <a:t>0o</a:t>
            </a:r>
            <a:r>
              <a:rPr lang="zh-CN" altLang="zh-CN" dirty="0"/>
              <a:t>引导，十六进制则以</a:t>
            </a:r>
            <a:r>
              <a:rPr lang="fr-FR" altLang="zh-CN" dirty="0"/>
              <a:t>0x</a:t>
            </a:r>
            <a:r>
              <a:rPr lang="zh-CN" altLang="zh-CN" dirty="0"/>
              <a:t>引导</a:t>
            </a:r>
            <a:endParaRPr lang="zh-CN" altLang="zh-CN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FB7129-F5FB-5240-BBCA-C4AE6F2A2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823" y="3010255"/>
            <a:ext cx="2413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3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整数运算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</a:rPr>
              <a:t>Python</a:t>
            </a:r>
            <a:r>
              <a:rPr lang="zh-CN" altLang="en-US" dirty="0">
                <a:latin typeface="宋体" panose="02010600030101010101" pitchFamily="2" charset="-122"/>
              </a:rPr>
              <a:t>内置函数或操作符可以支持常见数学运算，甚至可以导入三方库如</a:t>
            </a:r>
            <a:r>
              <a:rPr lang="en-US" altLang="zh-CN" dirty="0" err="1">
                <a:latin typeface="宋体" panose="02010600030101010101" pitchFamily="2" charset="-122"/>
              </a:rPr>
              <a:t>numpy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 err="1">
                <a:latin typeface="宋体" panose="02010600030101010101" pitchFamily="2" charset="-122"/>
              </a:rPr>
              <a:t>scipy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</a:rPr>
              <a:t>matplotlib</a:t>
            </a:r>
            <a:r>
              <a:rPr lang="zh-CN" altLang="en-US" dirty="0">
                <a:latin typeface="宋体" panose="02010600030101010101" pitchFamily="2" charset="-122"/>
              </a:rPr>
              <a:t>等库实现复杂数学运算和可视化等。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B856ADA-5774-4C40-8623-C51F12212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242784"/>
              </p:ext>
            </p:extLst>
          </p:nvPr>
        </p:nvGraphicFramePr>
        <p:xfrm>
          <a:off x="2946400" y="3119335"/>
          <a:ext cx="61709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30">
                  <a:extLst>
                    <a:ext uri="{9D8B030D-6E8A-4147-A177-3AD203B41FA5}">
                      <a16:colId xmlns:a16="http://schemas.microsoft.com/office/drawing/2014/main" val="365070262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19281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语句、函数、方法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033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、*、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//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加、减、乘、除、地板除、求余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67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abs()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求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的绝对值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41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pow(</a:t>
                      </a:r>
                      <a:r>
                        <a:rPr lang="en-US" altLang="zh-CN" dirty="0" err="1"/>
                        <a:t>x,y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计算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y</a:t>
                      </a:r>
                      <a:r>
                        <a:rPr lang="zh-CN" altLang="en-US" dirty="0"/>
                        <a:t>次幂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25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divmod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x,y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计算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除以</a:t>
                      </a:r>
                      <a:r>
                        <a:rPr lang="en-US" altLang="zh-CN" dirty="0"/>
                        <a:t>y</a:t>
                      </a:r>
                      <a:r>
                        <a:rPr lang="zh-CN" altLang="en-US" dirty="0"/>
                        <a:t>的商和余数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287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x.is_integer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判断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是否是整数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96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15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布尔型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r>
              <a:rPr lang="zh-CN" altLang="zh-CN" dirty="0"/>
              <a:t>提供了</a:t>
            </a:r>
            <a:r>
              <a:rPr lang="en-US" altLang="zh-CN" dirty="0"/>
              <a:t>3</a:t>
            </a:r>
            <a:r>
              <a:rPr lang="zh-CN" altLang="zh-CN" dirty="0"/>
              <a:t>个逻辑操作符：</a:t>
            </a:r>
            <a:r>
              <a:rPr lang="en-US" altLang="zh-CN" dirty="0"/>
              <a:t>and</a:t>
            </a:r>
            <a:r>
              <a:rPr lang="zh-CN" altLang="zh-CN" dirty="0"/>
              <a:t>、</a:t>
            </a:r>
            <a:r>
              <a:rPr lang="en-US" altLang="zh-CN" dirty="0"/>
              <a:t>or</a:t>
            </a:r>
            <a:r>
              <a:rPr lang="zh-CN" altLang="zh-CN" dirty="0"/>
              <a:t>、</a:t>
            </a:r>
            <a:r>
              <a:rPr lang="en-US" altLang="zh-CN" dirty="0"/>
              <a:t>not</a:t>
            </a:r>
            <a:r>
              <a:rPr lang="zh-CN" altLang="en-US" dirty="0"/>
              <a:t>，和多个关系运算符 </a:t>
            </a:r>
            <a:r>
              <a:rPr lang="en-US" altLang="zh-CN" dirty="0"/>
              <a:t>&gt;</a:t>
            </a:r>
            <a:r>
              <a:rPr lang="zh-CN" altLang="en-US" dirty="0"/>
              <a:t>、</a:t>
            </a:r>
            <a:r>
              <a:rPr lang="en-US" altLang="zh-CN" dirty="0"/>
              <a:t>&gt;=</a:t>
            </a:r>
            <a:r>
              <a:rPr lang="zh-CN" altLang="en-US" dirty="0"/>
              <a:t>、</a:t>
            </a:r>
            <a:r>
              <a:rPr lang="en-US" altLang="zh-CN" dirty="0"/>
              <a:t>&lt;</a:t>
            </a:r>
            <a:r>
              <a:rPr lang="zh-CN" altLang="en-US" dirty="0"/>
              <a:t>、</a:t>
            </a:r>
            <a:r>
              <a:rPr lang="en-US" altLang="zh-CN" dirty="0"/>
              <a:t>&lt;=</a:t>
            </a:r>
            <a:r>
              <a:rPr lang="zh-CN" altLang="en-US" dirty="0"/>
              <a:t>、</a:t>
            </a:r>
            <a:r>
              <a:rPr lang="en-US" altLang="zh-CN" dirty="0"/>
              <a:t>==</a:t>
            </a:r>
            <a:r>
              <a:rPr lang="zh-CN" altLang="en-US" dirty="0"/>
              <a:t>、！</a:t>
            </a:r>
            <a:r>
              <a:rPr lang="en-US" altLang="zh-CN" dirty="0"/>
              <a:t>=</a:t>
            </a:r>
            <a:r>
              <a:rPr lang="zh-CN" altLang="en-US" dirty="0"/>
              <a:t> 可以将</a:t>
            </a:r>
            <a:r>
              <a:rPr lang="zh-CN" altLang="zh-CN" dirty="0"/>
              <a:t>所有内置的数据类型</a:t>
            </a:r>
            <a:r>
              <a:rPr lang="zh-CN" altLang="en-US" dirty="0"/>
              <a:t>转换为</a:t>
            </a:r>
            <a:r>
              <a:rPr lang="en-US" altLang="zh-CN" dirty="0"/>
              <a:t>bool</a:t>
            </a:r>
            <a:r>
              <a:rPr lang="zh-CN" altLang="en-US" dirty="0"/>
              <a:t>型。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3E2E43-96A7-5B4A-89E6-31ABA890C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671" y="3070779"/>
            <a:ext cx="4445000" cy="1143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136385-CEC7-AE43-AECE-27396DDA8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482" y="4451209"/>
            <a:ext cx="3657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7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浮点数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浮点数虽然类似于数学上的实数，但因计算机存储位数限制，浮点数仅是实数的子集。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7283E05-DCA7-BD49-BBEF-3D6671E99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721749"/>
              </p:ext>
            </p:extLst>
          </p:nvPr>
        </p:nvGraphicFramePr>
        <p:xfrm>
          <a:off x="895546" y="2884830"/>
          <a:ext cx="40513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250">
                  <a:extLst>
                    <a:ext uri="{9D8B030D-6E8A-4147-A177-3AD203B41FA5}">
                      <a16:colId xmlns:a16="http://schemas.microsoft.com/office/drawing/2014/main" val="2262132925"/>
                    </a:ext>
                  </a:extLst>
                </a:gridCol>
                <a:gridCol w="3222050">
                  <a:extLst>
                    <a:ext uri="{9D8B030D-6E8A-4147-A177-3AD203B41FA5}">
                      <a16:colId xmlns:a16="http://schemas.microsoft.com/office/drawing/2014/main" val="4013363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round(x)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对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四舍五入取整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253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math.floor</a:t>
                      </a:r>
                      <a:r>
                        <a:rPr lang="en-US" altLang="zh-CN" dirty="0"/>
                        <a:t>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对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向负无穷方向取整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04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math.ceil</a:t>
                      </a:r>
                      <a:r>
                        <a:rPr lang="en-US" altLang="zh-CN" dirty="0"/>
                        <a:t>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对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向正无穷方向取整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79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int</a:t>
                      </a:r>
                      <a:r>
                        <a:rPr lang="en-US" altLang="zh-CN" dirty="0"/>
                        <a:t>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对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舍去小数取整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24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97863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73089E36-8D8F-0D44-8727-CD58BB00A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2781300"/>
            <a:ext cx="5981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十进制精度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dirty="0" err="1"/>
              <a:t>Decimal</a:t>
            </a:r>
            <a:r>
              <a:rPr lang="zh-CN" altLang="zh-CN" dirty="0"/>
              <a:t>模块可以提供固定的十进制数，其精度可以由我们自己指定。要创建</a:t>
            </a:r>
            <a:r>
              <a:rPr lang="fr-FR" altLang="zh-CN" dirty="0" err="1"/>
              <a:t>Decimal</a:t>
            </a:r>
            <a:r>
              <a:rPr lang="zh-CN" altLang="zh-CN" dirty="0"/>
              <a:t>，必须先导入</a:t>
            </a:r>
            <a:r>
              <a:rPr lang="fr-FR" altLang="zh-CN" dirty="0" err="1"/>
              <a:t>decimal</a:t>
            </a:r>
            <a:r>
              <a:rPr lang="zh-CN" altLang="zh-CN" dirty="0"/>
              <a:t>模块。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507532-AAD0-5348-B8B1-DD8DE8ADD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69" y="3068980"/>
            <a:ext cx="3454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复数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复数由实数部分和虚数部分组成，一般形式为</a:t>
            </a:r>
            <a:r>
              <a:rPr lang="fr-FR" altLang="zh-CN" dirty="0" err="1"/>
              <a:t>x+yj</a:t>
            </a:r>
            <a:r>
              <a:rPr lang="zh-CN" altLang="en-US" dirty="0"/>
              <a:t>，</a:t>
            </a:r>
            <a:r>
              <a:rPr lang="zh-CN" altLang="zh-CN" dirty="0"/>
              <a:t>其中的</a:t>
            </a:r>
            <a:r>
              <a:rPr lang="fr-FR" altLang="zh-CN" dirty="0"/>
              <a:t>x</a:t>
            </a:r>
            <a:r>
              <a:rPr lang="zh-CN" altLang="zh-CN" dirty="0"/>
              <a:t>是复数的实数部分，</a:t>
            </a:r>
            <a:r>
              <a:rPr lang="fr-FR" altLang="zh-CN" dirty="0"/>
              <a:t>y</a:t>
            </a:r>
            <a:r>
              <a:rPr lang="zh-CN" altLang="zh-CN" dirty="0"/>
              <a:t>是复数的虚数部分，这里的</a:t>
            </a:r>
            <a:r>
              <a:rPr lang="fr-FR" altLang="zh-CN" dirty="0"/>
              <a:t>x</a:t>
            </a:r>
            <a:r>
              <a:rPr lang="zh-CN" altLang="zh-CN" dirty="0"/>
              <a:t>和</a:t>
            </a:r>
            <a:r>
              <a:rPr lang="fr-FR" altLang="zh-CN" dirty="0"/>
              <a:t>y</a:t>
            </a:r>
            <a:r>
              <a:rPr lang="zh-CN" altLang="zh-CN" dirty="0"/>
              <a:t>都是实数。例如</a:t>
            </a:r>
            <a:r>
              <a:rPr lang="fr-FR" altLang="zh-CN" dirty="0"/>
              <a:t>2+3j</a:t>
            </a:r>
            <a:r>
              <a:rPr lang="zh-CN" altLang="zh-CN" dirty="0"/>
              <a:t>、</a:t>
            </a:r>
            <a:r>
              <a:rPr lang="fr-FR" altLang="zh-CN" dirty="0"/>
              <a:t>0.1j</a:t>
            </a:r>
            <a:r>
              <a:rPr lang="zh-CN" altLang="zh-CN" dirty="0"/>
              <a:t>、</a:t>
            </a:r>
            <a:r>
              <a:rPr lang="fr-FR" altLang="zh-CN" dirty="0"/>
              <a:t>2+0j</a:t>
            </a:r>
            <a:r>
              <a:rPr lang="zh-CN" altLang="zh-CN" dirty="0"/>
              <a:t>等。如果实数部分为</a:t>
            </a:r>
            <a:r>
              <a:rPr lang="fr-FR" altLang="zh-CN" dirty="0"/>
              <a:t>0</a:t>
            </a:r>
            <a:r>
              <a:rPr lang="zh-CN" altLang="zh-CN" dirty="0"/>
              <a:t>，就可以忽略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复数的两个部分都以属性名的形式存在，分别为</a:t>
            </a:r>
            <a:r>
              <a:rPr lang="fr-FR" altLang="zh-CN" dirty="0"/>
              <a:t>real</a:t>
            </a:r>
            <a:r>
              <a:rPr lang="zh-CN" altLang="zh-CN" dirty="0"/>
              <a:t>与</a:t>
            </a:r>
            <a:r>
              <a:rPr lang="fr-FR" altLang="zh-CN" dirty="0" err="1"/>
              <a:t>imag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F9B428-9EFD-E54B-8EE0-773731972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69" y="3418124"/>
            <a:ext cx="24511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5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字符串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中字符串是用引号括起来的字符的集合，可以用单引号、双引号、三引号来表示字符串</a:t>
            </a:r>
          </a:p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31C2024-43D0-E342-A3B6-680075977CEE}"/>
              </a:ext>
            </a:extLst>
          </p:cNvPr>
          <p:cNvSpPr/>
          <p:nvPr/>
        </p:nvSpPr>
        <p:spPr>
          <a:xfrm>
            <a:off x="895546" y="301801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zh-CN" altLang="en-US" dirty="0"/>
              <a:t>单引号</a:t>
            </a:r>
            <a:r>
              <a:rPr lang="en-US" altLang="zh-CN" dirty="0"/>
              <a:t>  </a:t>
            </a:r>
            <a:r>
              <a:rPr lang="zh-CN" altLang="en-US" dirty="0"/>
              <a:t> </a:t>
            </a:r>
            <a:r>
              <a:rPr lang="en-US" altLang="zh-CN" dirty="0"/>
              <a:t>‘’</a:t>
            </a:r>
          </a:p>
          <a:p>
            <a:pPr lvl="3"/>
            <a:r>
              <a:rPr lang="en-US" altLang="zh-CN" dirty="0"/>
              <a:t>‘Life means struggle’</a:t>
            </a:r>
          </a:p>
          <a:p>
            <a:pPr lvl="2"/>
            <a:r>
              <a:rPr lang="zh-CN" altLang="en-US" dirty="0"/>
              <a:t>双引号</a:t>
            </a:r>
            <a:r>
              <a:rPr lang="en-US" altLang="zh-CN" dirty="0"/>
              <a:t>   “”</a:t>
            </a:r>
          </a:p>
          <a:p>
            <a:pPr lvl="3"/>
            <a:r>
              <a:rPr lang="en-US" altLang="zh-CN" dirty="0"/>
              <a:t>“What‘s your name?”</a:t>
            </a:r>
          </a:p>
          <a:p>
            <a:pPr lvl="2"/>
            <a:r>
              <a:rPr lang="zh-CN" altLang="en-US" dirty="0"/>
              <a:t>三引号   </a:t>
            </a:r>
            <a:r>
              <a:rPr lang="en-US" altLang="zh-CN" dirty="0"/>
              <a:t>‘’’ ’’’</a:t>
            </a:r>
          </a:p>
          <a:p>
            <a:pPr lvl="3"/>
            <a:r>
              <a:rPr lang="en-US" altLang="zh-CN" dirty="0"/>
              <a:t>‘’’ life is a song, sing the life rhythm and melody;</a:t>
            </a:r>
          </a:p>
          <a:p>
            <a:pPr lvl="3"/>
            <a:r>
              <a:rPr lang="en-US" altLang="zh-CN" dirty="0"/>
              <a:t>         Life is a road, extend the footprint of the life and hope’’’</a:t>
            </a:r>
          </a:p>
        </p:txBody>
      </p:sp>
    </p:spTree>
    <p:extLst>
      <p:ext uri="{BB962C8B-B14F-4D97-AF65-F5344CB8AC3E}">
        <p14:creationId xmlns:p14="http://schemas.microsoft.com/office/powerpoint/2010/main" val="103525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字符编码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dirty="0"/>
              <a:t>计算机只能处理数字，需要将文字转为数字才能处理，这就涉及到字符编码（即将字符转换成数字）</a:t>
            </a:r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5E6462-CF6B-BC4E-88E0-BDA5C81039FC}"/>
              </a:ext>
            </a:extLst>
          </p:cNvPr>
          <p:cNvSpPr/>
          <p:nvPr/>
        </p:nvSpPr>
        <p:spPr>
          <a:xfrm>
            <a:off x="1037869" y="273645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/>
            <a:r>
              <a:rPr lang="zh-CN" altLang="en-US" dirty="0"/>
              <a:t>常见的编码有：</a:t>
            </a:r>
            <a:endParaRPr lang="en-US" altLang="zh-CN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ASCII</a:t>
            </a:r>
            <a:r>
              <a:rPr lang="zh-CN" altLang="en-US" dirty="0"/>
              <a:t>编码（</a:t>
            </a:r>
            <a:r>
              <a:rPr lang="en-US" altLang="zh-CN" dirty="0"/>
              <a:t>American Standard Code for Information Interchange</a:t>
            </a:r>
            <a:r>
              <a:rPr lang="zh-CN" altLang="en-US" dirty="0"/>
              <a:t>）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GB2312</a:t>
            </a:r>
            <a:r>
              <a:rPr lang="zh-CN" altLang="en-US" dirty="0"/>
              <a:t>编码（信息交换用汉字编码字符集）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Unicode</a:t>
            </a:r>
            <a:r>
              <a:rPr lang="zh-CN" altLang="en-US" dirty="0"/>
              <a:t>编码（统一码、万国码、单一码）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UTF-8</a:t>
            </a:r>
            <a:r>
              <a:rPr lang="zh-CN" altLang="en-US" dirty="0"/>
              <a:t>编码（</a:t>
            </a:r>
            <a:r>
              <a:rPr lang="en-US" altLang="zh-CN" dirty="0"/>
              <a:t>8-bit Unicode Transformation Format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6248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淘宝网chenying0907出品 6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课程内容介绍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grpSp>
        <p:nvGrpSpPr>
          <p:cNvPr id="2" name="淘宝网chenying0907出品 1"/>
          <p:cNvGrpSpPr/>
          <p:nvPr/>
        </p:nvGrpSpPr>
        <p:grpSpPr>
          <a:xfrm>
            <a:off x="3469005" y="1952625"/>
            <a:ext cx="5165090" cy="688340"/>
            <a:chOff x="5463" y="3075"/>
            <a:chExt cx="8134" cy="1084"/>
          </a:xfrm>
        </p:grpSpPr>
        <p:sp>
          <p:nvSpPr>
            <p:cNvPr id="9" name="圆角淘宝网chenying0907出品 8"/>
            <p:cNvSpPr/>
            <p:nvPr/>
          </p:nvSpPr>
          <p:spPr>
            <a:xfrm>
              <a:off x="5463" y="3075"/>
              <a:ext cx="8135" cy="108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Python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理论基础</a:t>
              </a:r>
            </a:p>
          </p:txBody>
        </p:sp>
        <p:sp>
          <p:nvSpPr>
            <p:cNvPr id="10" name="淘宝网chenying0907出品 9"/>
            <p:cNvSpPr/>
            <p:nvPr/>
          </p:nvSpPr>
          <p:spPr>
            <a:xfrm>
              <a:off x="5775" y="3223"/>
              <a:ext cx="787" cy="787"/>
            </a:xfrm>
            <a:prstGeom prst="ellipse">
              <a:avLst/>
            </a:prstGeom>
            <a:solidFill>
              <a:schemeClr val="bg1"/>
            </a:solidFill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淘宝网chenying0907出品 2"/>
          <p:cNvGrpSpPr/>
          <p:nvPr/>
        </p:nvGrpSpPr>
        <p:grpSpPr>
          <a:xfrm>
            <a:off x="3469005" y="3009900"/>
            <a:ext cx="5165090" cy="688340"/>
            <a:chOff x="5463" y="4740"/>
            <a:chExt cx="8134" cy="1084"/>
          </a:xfrm>
        </p:grpSpPr>
        <p:sp>
          <p:nvSpPr>
            <p:cNvPr id="17" name="圆角淘宝网chenying0907出品 16"/>
            <p:cNvSpPr/>
            <p:nvPr/>
          </p:nvSpPr>
          <p:spPr>
            <a:xfrm>
              <a:off x="5463" y="4740"/>
              <a:ext cx="8135" cy="108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444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3500000" scaled="0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     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Python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模拟项目实践</a:t>
              </a:r>
            </a:p>
          </p:txBody>
        </p:sp>
        <p:sp>
          <p:nvSpPr>
            <p:cNvPr id="18" name="淘宝网chenying0907出品 17"/>
            <p:cNvSpPr/>
            <p:nvPr/>
          </p:nvSpPr>
          <p:spPr>
            <a:xfrm>
              <a:off x="5775" y="4888"/>
              <a:ext cx="787" cy="787"/>
            </a:xfrm>
            <a:prstGeom prst="ellipse">
              <a:avLst/>
            </a:prstGeom>
            <a:solidFill>
              <a:schemeClr val="bg1"/>
            </a:solidFill>
            <a:ln w="15875" cmpd="dbl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字符编码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ASCII</a:t>
            </a:r>
            <a:r>
              <a:rPr lang="zh-CN" altLang="en-US" dirty="0"/>
              <a:t>（</a:t>
            </a:r>
            <a:r>
              <a:rPr lang="en-US" altLang="zh-CN" dirty="0"/>
              <a:t>American Standard Code for Information Interchange</a:t>
            </a:r>
            <a:r>
              <a:rPr lang="zh-CN" altLang="en-US" dirty="0"/>
              <a:t>）</a:t>
            </a:r>
            <a:r>
              <a:rPr lang="en-US" altLang="zh-CN" dirty="0"/>
              <a:t>1967</a:t>
            </a:r>
            <a:r>
              <a:rPr lang="zh-CN" altLang="en-US" dirty="0"/>
              <a:t>发布，适用于所有拉丁文字字母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9D147D-EA60-5947-BF52-9C09B1088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595" y="2594633"/>
            <a:ext cx="5803386" cy="40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8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获取字符编码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87018"/>
            <a:ext cx="1085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ord</a:t>
            </a:r>
            <a:r>
              <a:rPr lang="en-US" altLang="zh-CN" dirty="0"/>
              <a:t>(‘char’)</a:t>
            </a:r>
            <a:r>
              <a:rPr lang="zh-CN" altLang="en-US" dirty="0"/>
              <a:t>、</a:t>
            </a:r>
            <a:r>
              <a:rPr lang="en-US" altLang="zh-CN" dirty="0" err="1"/>
              <a:t>chr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01CD91-C2CD-5244-B30A-E7A48381D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029" y="2708750"/>
            <a:ext cx="7038436" cy="37776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A045B28-4CFB-AA44-8FC6-FB852A45D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029" y="5753100"/>
            <a:ext cx="3492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9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字符串比较大小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94908"/>
            <a:ext cx="108502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 单字符字符串的比较</a:t>
            </a:r>
          </a:p>
          <a:p>
            <a:r>
              <a:rPr lang="en-US" altLang="zh-CN" dirty="0"/>
              <a:t>Python</a:t>
            </a:r>
            <a:r>
              <a:rPr lang="zh-CN" altLang="en-US" dirty="0"/>
              <a:t>使用的是字符串的内存字节表示，此时的排序是基于</a:t>
            </a:r>
            <a:r>
              <a:rPr lang="en-US" altLang="zh-CN" dirty="0"/>
              <a:t>Unicode</a:t>
            </a:r>
            <a:r>
              <a:rPr lang="zh-CN" altLang="en-US" dirty="0"/>
              <a:t>字元的</a:t>
            </a:r>
          </a:p>
          <a:p>
            <a:r>
              <a:rPr lang="en-US" altLang="zh-CN" dirty="0"/>
              <a:t>==</a:t>
            </a:r>
          </a:p>
          <a:p>
            <a:r>
              <a:rPr lang="en-US" altLang="zh-CN" dirty="0"/>
              <a:t>&gt;</a:t>
            </a:r>
          </a:p>
          <a:p>
            <a:r>
              <a:rPr lang="en-US" altLang="zh-CN" dirty="0"/>
              <a:t>&gt;=</a:t>
            </a:r>
          </a:p>
          <a:p>
            <a:r>
              <a:rPr lang="en-US" altLang="zh-CN" dirty="0"/>
              <a:t>&lt;</a:t>
            </a:r>
          </a:p>
          <a:p>
            <a:r>
              <a:rPr lang="en-US" altLang="zh-CN" dirty="0"/>
              <a:t>&lt;=</a:t>
            </a:r>
          </a:p>
          <a:p>
            <a:r>
              <a:rPr lang="en-US" altLang="zh-CN" dirty="0"/>
              <a:t>!=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0214EF-D196-4841-A34A-20175B312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677" y="3215774"/>
            <a:ext cx="4775445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字符串比较大小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94908"/>
            <a:ext cx="10850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(2)</a:t>
            </a:r>
            <a:r>
              <a:rPr lang="zh-CN" altLang="en-US" dirty="0"/>
              <a:t>多字符字符串的比较</a:t>
            </a:r>
          </a:p>
          <a:p>
            <a:r>
              <a:rPr lang="en-US" altLang="zh-CN" dirty="0"/>
              <a:t>a.</a:t>
            </a:r>
            <a:r>
              <a:rPr lang="zh-CN" altLang="en-US" dirty="0"/>
              <a:t>从两个字符串中索引为</a:t>
            </a:r>
            <a:r>
              <a:rPr lang="en-US" altLang="zh-CN" dirty="0"/>
              <a:t>0</a:t>
            </a:r>
            <a:r>
              <a:rPr lang="zh-CN" altLang="en-US" dirty="0"/>
              <a:t>的位置开始比较。</a:t>
            </a:r>
          </a:p>
          <a:p>
            <a:r>
              <a:rPr lang="en-US" altLang="zh-CN" dirty="0"/>
              <a:t>b.</a:t>
            </a:r>
            <a:r>
              <a:rPr lang="zh-CN" altLang="en-US" dirty="0"/>
              <a:t>比较位于当前位置的两个单字符</a:t>
            </a:r>
          </a:p>
          <a:p>
            <a:r>
              <a:rPr lang="en-US" altLang="zh-CN" dirty="0"/>
              <a:t>c.</a:t>
            </a:r>
            <a:r>
              <a:rPr lang="zh-CN" altLang="en-US" dirty="0"/>
              <a:t>如果两个字符串到一个字符串结束时都相等，那么较长的字符串更大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5C9F17-ABF6-EF48-A1AD-72867DCB1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21" y="3714287"/>
            <a:ext cx="3492679" cy="134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3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字符串常用方法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94908"/>
            <a:ext cx="10850251" cy="162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zh-C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．子串查找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find( )</a:t>
            </a:r>
            <a:endParaRPr lang="zh-CN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find</a:t>
            </a:r>
            <a:r>
              <a:rPr lang="fr-FR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()</a:t>
            </a:r>
            <a:r>
              <a:rPr lang="zh-C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方法：查找子字符串，若找到返回从</a:t>
            </a:r>
            <a:r>
              <a:rPr lang="fr-FR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0</a:t>
            </a:r>
            <a:r>
              <a:rPr lang="zh-C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开始的下标值，若找不到返回</a:t>
            </a:r>
            <a:r>
              <a:rPr lang="fr-FR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-1</a:t>
            </a:r>
            <a:r>
              <a:rPr lang="zh-C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格式：</a:t>
            </a:r>
            <a:r>
              <a:rPr lang="fr-FR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s.find</a:t>
            </a:r>
            <a:r>
              <a:rPr lang="fr-FR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fr-FR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sub</a:t>
            </a:r>
            <a:r>
              <a:rPr lang="fr-FR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[,</a:t>
            </a:r>
            <a:r>
              <a:rPr lang="fr-FR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start</a:t>
            </a:r>
            <a:r>
              <a:rPr lang="fr-FR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][,end])</a:t>
            </a:r>
            <a:endParaRPr lang="zh-CN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indent="269875" algn="just" eaLnBrk="0" fontAlgn="base" hangingPunct="0">
              <a:spcBef>
                <a:spcPts val="120"/>
              </a:spcBef>
              <a:spcAft>
                <a:spcPts val="120"/>
              </a:spcAft>
              <a:defRPr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EDCCEC-53A1-AE46-869B-CE0EB27F9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46" y="3823559"/>
            <a:ext cx="72263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字符串常用方法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94908"/>
            <a:ext cx="10850251" cy="1628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．字符串的分离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split( 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split()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就是将一个字符串分裂成多个字符串组成的列表。当不带参数时以空格进行分割，当带参数时，以该参数进行分割。 </a:t>
            </a:r>
          </a:p>
          <a:p>
            <a:pPr lvl="0" indent="269875" algn="just" eaLnBrk="0" fontAlgn="base" hangingPunct="0">
              <a:spcBef>
                <a:spcPts val="120"/>
              </a:spcBef>
              <a:spcAft>
                <a:spcPts val="120"/>
              </a:spcAft>
              <a:defRPr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A7F305-3F69-DB47-AA59-F33943A1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69" y="3689350"/>
            <a:ext cx="4013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8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字符串常用方法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94908"/>
            <a:ext cx="10850251" cy="87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．字符串的连接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join( 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’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xxx’.join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可以将序列的元素以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’xxx’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连接在一起。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D33726-98A5-3949-A5C3-57F37D44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69" y="3314255"/>
            <a:ext cx="50546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4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字符串常用方法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94908"/>
            <a:ext cx="10850251" cy="87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．字符串元素的大小写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lower()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upper()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’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xxx’.join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()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可以将序列的元素以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’xxx’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连接在一起。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507565-B83A-CB41-8E03-0115B37E3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69" y="3314255"/>
            <a:ext cx="3543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306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8" name="淘宝网chenying0907出品 7"/>
          <p:cNvSpPr txBox="1"/>
          <p:nvPr/>
        </p:nvSpPr>
        <p:spPr>
          <a:xfrm>
            <a:off x="895546" y="1644923"/>
            <a:ext cx="358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字符串常用方法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淘宝网chenying0907出品 6">
            <a:extLst>
              <a:ext uri="{FF2B5EF4-FFF2-40B4-BE49-F238E27FC236}">
                <a16:creationId xmlns:a16="http://schemas.microsoft.com/office/drawing/2014/main" id="{9F2D5341-7736-6449-950B-C688AD464402}"/>
              </a:ext>
            </a:extLst>
          </p:cNvPr>
          <p:cNvSpPr txBox="1"/>
          <p:nvPr/>
        </p:nvSpPr>
        <p:spPr>
          <a:xfrm>
            <a:off x="895546" y="2194908"/>
            <a:ext cx="10850251" cy="87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5.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字符串格式化</a:t>
            </a:r>
            <a:endParaRPr lang="en-US" altLang="zh-C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%d %s %f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97493E-79BF-7241-AE5E-641C071D7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46" y="3314255"/>
            <a:ext cx="47371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8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0" y="2639505"/>
            <a:ext cx="311085" cy="25452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网chenying0907出品 4"/>
          <p:cNvSpPr/>
          <p:nvPr/>
        </p:nvSpPr>
        <p:spPr>
          <a:xfrm>
            <a:off x="7722124" y="2639505"/>
            <a:ext cx="311085" cy="25452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网chenying0907出品 7"/>
          <p:cNvSpPr/>
          <p:nvPr/>
        </p:nvSpPr>
        <p:spPr>
          <a:xfrm>
            <a:off x="8062274" y="3185887"/>
            <a:ext cx="386499" cy="1980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033209" y="5184742"/>
            <a:ext cx="4158791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淘宝网chenying0907出品 10"/>
          <p:cNvSpPr/>
          <p:nvPr/>
        </p:nvSpPr>
        <p:spPr>
          <a:xfrm>
            <a:off x="8467623" y="3257887"/>
            <a:ext cx="386499" cy="1908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网chenying0907出品 11"/>
          <p:cNvSpPr/>
          <p:nvPr/>
        </p:nvSpPr>
        <p:spPr>
          <a:xfrm>
            <a:off x="8902037" y="3257887"/>
            <a:ext cx="386499" cy="1908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淘宝网chenying0907出品 12"/>
          <p:cNvSpPr/>
          <p:nvPr/>
        </p:nvSpPr>
        <p:spPr>
          <a:xfrm>
            <a:off x="9307386" y="3293887"/>
            <a:ext cx="386499" cy="1872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淘宝网chenying0907出品 13"/>
          <p:cNvSpPr/>
          <p:nvPr/>
        </p:nvSpPr>
        <p:spPr>
          <a:xfrm>
            <a:off x="9712735" y="3329887"/>
            <a:ext cx="386499" cy="1836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网chenying0907出品 14"/>
          <p:cNvSpPr/>
          <p:nvPr/>
        </p:nvSpPr>
        <p:spPr>
          <a:xfrm>
            <a:off x="10135328" y="3365887"/>
            <a:ext cx="386499" cy="1800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淘宝网chenying0907出品 15"/>
          <p:cNvSpPr/>
          <p:nvPr/>
        </p:nvSpPr>
        <p:spPr>
          <a:xfrm rot="20959521">
            <a:off x="10678524" y="3417043"/>
            <a:ext cx="386499" cy="1728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淘宝网chenying0907出品 16"/>
          <p:cNvSpPr/>
          <p:nvPr/>
        </p:nvSpPr>
        <p:spPr>
          <a:xfrm rot="19779136">
            <a:off x="11359082" y="3458639"/>
            <a:ext cx="386499" cy="1728000"/>
          </a:xfrm>
          <a:custGeom>
            <a:avLst/>
            <a:gdLst>
              <a:gd name="connsiteX0" fmla="*/ 177538 w 386499"/>
              <a:gd name="connsiteY0" fmla="*/ 0 h 1395167"/>
              <a:gd name="connsiteX1" fmla="*/ 208961 w 386499"/>
              <a:gd name="connsiteY1" fmla="*/ 0 h 1395167"/>
              <a:gd name="connsiteX2" fmla="*/ 386499 w 386499"/>
              <a:gd name="connsiteY2" fmla="*/ 177538 h 1395167"/>
              <a:gd name="connsiteX3" fmla="*/ 386499 w 386499"/>
              <a:gd name="connsiteY3" fmla="*/ 1395167 h 1395167"/>
              <a:gd name="connsiteX4" fmla="*/ 0 w 386499"/>
              <a:gd name="connsiteY4" fmla="*/ 1395167 h 1395167"/>
              <a:gd name="connsiteX5" fmla="*/ 0 w 386499"/>
              <a:gd name="connsiteY5" fmla="*/ 177538 h 1395167"/>
              <a:gd name="connsiteX6" fmla="*/ 177538 w 386499"/>
              <a:gd name="connsiteY6" fmla="*/ 0 h 139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499" h="1395167">
                <a:moveTo>
                  <a:pt x="177538" y="0"/>
                </a:moveTo>
                <a:lnTo>
                  <a:pt x="208961" y="0"/>
                </a:lnTo>
                <a:cubicBezTo>
                  <a:pt x="307013" y="0"/>
                  <a:pt x="386499" y="79486"/>
                  <a:pt x="386499" y="177538"/>
                </a:cubicBezTo>
                <a:lnTo>
                  <a:pt x="386499" y="1395167"/>
                </a:lnTo>
                <a:lnTo>
                  <a:pt x="0" y="1395167"/>
                </a:lnTo>
                <a:lnTo>
                  <a:pt x="0" y="177538"/>
                </a:lnTo>
                <a:cubicBezTo>
                  <a:pt x="0" y="79486"/>
                  <a:pt x="79486" y="0"/>
                  <a:pt x="177538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130000" r="50000" b="-30000"/>
            </a:path>
          </a:gradFill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311085" y="5184742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11084" y="2658359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11083" y="4451022"/>
            <a:ext cx="7411039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淘宝网chenying0907出品 21"/>
          <p:cNvSpPr txBox="1"/>
          <p:nvPr/>
        </p:nvSpPr>
        <p:spPr>
          <a:xfrm>
            <a:off x="2067938" y="2959400"/>
            <a:ext cx="3843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谢谢大家</a:t>
            </a:r>
          </a:p>
        </p:txBody>
      </p:sp>
      <p:sp>
        <p:nvSpPr>
          <p:cNvPr id="23" name="淘宝网chenying0907出品 22"/>
          <p:cNvSpPr txBox="1"/>
          <p:nvPr/>
        </p:nvSpPr>
        <p:spPr>
          <a:xfrm>
            <a:off x="869155" y="4587049"/>
            <a:ext cx="243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淘宝网chenying0907出品 9"/>
          <p:cNvSpPr/>
          <p:nvPr/>
        </p:nvSpPr>
        <p:spPr>
          <a:xfrm>
            <a:off x="1696822" y="2866937"/>
            <a:ext cx="1080000" cy="1080000"/>
          </a:xfrm>
          <a:prstGeom prst="ellipse">
            <a:avLst/>
          </a:prstGeom>
          <a:solidFill>
            <a:schemeClr val="bg1"/>
          </a:solidFill>
          <a:ln w="15875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zh-CN" alt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淘宝网chenying0907出品 10"/>
          <p:cNvSpPr txBox="1"/>
          <p:nvPr/>
        </p:nvSpPr>
        <p:spPr>
          <a:xfrm>
            <a:off x="2894029" y="2962052"/>
            <a:ext cx="2441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基础理论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淘宝网chenying0907出品 11"/>
          <p:cNvSpPr/>
          <p:nvPr/>
        </p:nvSpPr>
        <p:spPr>
          <a:xfrm>
            <a:off x="6855430" y="-22063"/>
            <a:ext cx="529157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淘宝网chenying0907出品 12"/>
          <p:cNvSpPr/>
          <p:nvPr/>
        </p:nvSpPr>
        <p:spPr>
          <a:xfrm>
            <a:off x="8555081" y="1957837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6810167" y="-246669"/>
            <a:ext cx="2664061" cy="1588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0120546" y="5516252"/>
            <a:ext cx="2664061" cy="1588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淘宝网chenying0907出品 20"/>
          <p:cNvSpPr txBox="1"/>
          <p:nvPr/>
        </p:nvSpPr>
        <p:spPr>
          <a:xfrm>
            <a:off x="9003739" y="1297491"/>
            <a:ext cx="178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入门介绍</a:t>
            </a:r>
          </a:p>
        </p:txBody>
      </p:sp>
      <p:cxnSp>
        <p:nvCxnSpPr>
          <p:cNvPr id="23" name="直接连接符 22"/>
          <p:cNvCxnSpPr>
            <a:cxnSpLocks/>
          </p:cNvCxnSpPr>
          <p:nvPr/>
        </p:nvCxnSpPr>
        <p:spPr>
          <a:xfrm>
            <a:off x="8609081" y="2065837"/>
            <a:ext cx="0" cy="9079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淘宝网chenying0907出品 24"/>
          <p:cNvSpPr/>
          <p:nvPr/>
        </p:nvSpPr>
        <p:spPr>
          <a:xfrm>
            <a:off x="8569717" y="2965412"/>
            <a:ext cx="78729" cy="877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网chenying0907出品 25"/>
          <p:cNvSpPr txBox="1"/>
          <p:nvPr/>
        </p:nvSpPr>
        <p:spPr>
          <a:xfrm>
            <a:off x="9023168" y="2030964"/>
            <a:ext cx="178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数据类型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8609081" y="3045780"/>
            <a:ext cx="0" cy="9079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淘宝网chenying0907出品 27"/>
          <p:cNvSpPr/>
          <p:nvPr/>
        </p:nvSpPr>
        <p:spPr>
          <a:xfrm>
            <a:off x="8555081" y="3926059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淘宝网chenying0907出品 29"/>
          <p:cNvSpPr txBox="1"/>
          <p:nvPr/>
        </p:nvSpPr>
        <p:spPr>
          <a:xfrm>
            <a:off x="9003739" y="2705492"/>
            <a:ext cx="178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流程控制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8609081" y="3406937"/>
            <a:ext cx="0" cy="20194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淘宝网chenying0907出品 31"/>
          <p:cNvSpPr/>
          <p:nvPr/>
        </p:nvSpPr>
        <p:spPr>
          <a:xfrm>
            <a:off x="8540446" y="542634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淘宝网chenying0907出品 32"/>
          <p:cNvSpPr txBox="1"/>
          <p:nvPr/>
        </p:nvSpPr>
        <p:spPr>
          <a:xfrm>
            <a:off x="9003739" y="3419545"/>
            <a:ext cx="178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函数和类</a:t>
            </a:r>
          </a:p>
        </p:txBody>
      </p:sp>
      <p:sp>
        <p:nvSpPr>
          <p:cNvPr id="18" name="淘宝网chenying0907出品 32">
            <a:extLst>
              <a:ext uri="{FF2B5EF4-FFF2-40B4-BE49-F238E27FC236}">
                <a16:creationId xmlns:a16="http://schemas.microsoft.com/office/drawing/2014/main" id="{7544D64A-A494-D847-8027-4A99C7E17D5C}"/>
              </a:ext>
            </a:extLst>
          </p:cNvPr>
          <p:cNvSpPr txBox="1"/>
          <p:nvPr/>
        </p:nvSpPr>
        <p:spPr>
          <a:xfrm>
            <a:off x="8980676" y="4090537"/>
            <a:ext cx="178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模块和包</a:t>
            </a:r>
          </a:p>
        </p:txBody>
      </p:sp>
      <p:sp>
        <p:nvSpPr>
          <p:cNvPr id="19" name="淘宝网chenying0907出品 32">
            <a:extLst>
              <a:ext uri="{FF2B5EF4-FFF2-40B4-BE49-F238E27FC236}">
                <a16:creationId xmlns:a16="http://schemas.microsoft.com/office/drawing/2014/main" id="{0C55DC1B-8056-AA4C-8965-13996960556C}"/>
              </a:ext>
            </a:extLst>
          </p:cNvPr>
          <p:cNvSpPr txBox="1"/>
          <p:nvPr/>
        </p:nvSpPr>
        <p:spPr>
          <a:xfrm>
            <a:off x="8980676" y="4761529"/>
            <a:ext cx="178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文件和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IO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淘宝网chenying0907出品 32">
            <a:extLst>
              <a:ext uri="{FF2B5EF4-FFF2-40B4-BE49-F238E27FC236}">
                <a16:creationId xmlns:a16="http://schemas.microsoft.com/office/drawing/2014/main" id="{92B5F6E8-EE4F-8C49-B9F8-5CE12317717E}"/>
              </a:ext>
            </a:extLst>
          </p:cNvPr>
          <p:cNvSpPr txBox="1"/>
          <p:nvPr/>
        </p:nvSpPr>
        <p:spPr>
          <a:xfrm>
            <a:off x="8881892" y="5475582"/>
            <a:ext cx="178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调试与异常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5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5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5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65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15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5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150"/>
                            </p:stCondLst>
                            <p:childTnLst>
                              <p:par>
                                <p:cTn id="6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5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150"/>
                            </p:stCondLst>
                            <p:childTnLst>
                              <p:par>
                                <p:cTn id="7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3" grpId="1" animBg="1"/>
      <p:bldP spid="21" grpId="0"/>
      <p:bldP spid="21" grpId="1"/>
      <p:bldP spid="25" grpId="0" animBg="1"/>
      <p:bldP spid="26" grpId="0"/>
      <p:bldP spid="28" grpId="0" animBg="1"/>
      <p:bldP spid="30" grpId="0"/>
      <p:bldP spid="32" grpId="0" animBg="1"/>
      <p:bldP spid="33" grpId="0"/>
      <p:bldP spid="18" grpId="0"/>
      <p:bldP spid="19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7" name="淘宝网chenying0907出品 6"/>
          <p:cNvSpPr txBox="1"/>
          <p:nvPr/>
        </p:nvSpPr>
        <p:spPr>
          <a:xfrm>
            <a:off x="895546" y="2187018"/>
            <a:ext cx="10850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Python </a:t>
            </a:r>
            <a:r>
              <a:rPr lang="zh-CN" altLang="en-US" dirty="0"/>
              <a:t>的创始人是 </a:t>
            </a:r>
            <a:r>
              <a:rPr lang="en-US" altLang="zh-CN" dirty="0"/>
              <a:t>Guido van Rossum</a:t>
            </a:r>
            <a:r>
              <a:rPr lang="zh-CN" altLang="en-US" dirty="0"/>
              <a:t>。</a:t>
            </a:r>
            <a:r>
              <a:rPr lang="en-US" altLang="zh-CN" dirty="0"/>
              <a:t>1989 </a:t>
            </a:r>
            <a:r>
              <a:rPr lang="zh-CN" altLang="en-US" dirty="0"/>
              <a:t>年圣诞节期间，在阿姆斯特丹，</a:t>
            </a:r>
            <a:r>
              <a:rPr lang="en-US" altLang="zh-CN" dirty="0"/>
              <a:t>Guido </a:t>
            </a:r>
            <a:r>
              <a:rPr lang="zh-CN" altLang="en-US" dirty="0"/>
              <a:t>为了打发圣诞节的无趣，决心开发一个新的脚本解释程序。做为 </a:t>
            </a:r>
            <a:r>
              <a:rPr lang="en-US" altLang="zh-CN" dirty="0"/>
              <a:t>ABC </a:t>
            </a:r>
            <a:r>
              <a:rPr lang="zh-CN" altLang="en-US" dirty="0"/>
              <a:t>语言的一种继承。之所以选中 </a:t>
            </a:r>
            <a:r>
              <a:rPr lang="en-US" altLang="zh-CN" dirty="0"/>
              <a:t>Python(</a:t>
            </a:r>
            <a:r>
              <a:rPr lang="zh-CN" altLang="en-US" dirty="0"/>
              <a:t>大蟒蛇的意思</a:t>
            </a:r>
            <a:r>
              <a:rPr lang="en-US" altLang="zh-CN" dirty="0"/>
              <a:t>)</a:t>
            </a:r>
            <a:r>
              <a:rPr lang="zh-CN" altLang="en-US" dirty="0"/>
              <a:t>作为程序的名字，是因为他是一个 </a:t>
            </a:r>
            <a:r>
              <a:rPr lang="en-US" altLang="zh-CN" dirty="0"/>
              <a:t>Monty Python </a:t>
            </a:r>
            <a:r>
              <a:rPr lang="zh-CN" altLang="en-US" dirty="0"/>
              <a:t>的飞行马戏团的爱好者。</a:t>
            </a:r>
            <a:r>
              <a:rPr lang="zh-CN" altLang="zh-CN" noProof="1"/>
              <a:t>最近几年</a:t>
            </a:r>
            <a:r>
              <a:rPr lang="en-US" altLang="zh-CN" noProof="1"/>
              <a:t>Python</a:t>
            </a:r>
            <a:r>
              <a:rPr lang="zh-CN" altLang="zh-CN" noProof="1"/>
              <a:t>变得越来越流行</a:t>
            </a:r>
            <a:r>
              <a:rPr lang="zh-CN" altLang="en-US" noProof="1"/>
              <a:t>。</a:t>
            </a:r>
            <a:endParaRPr lang="zh-CN" altLang="en-US" dirty="0"/>
          </a:p>
        </p:txBody>
      </p:sp>
      <p:sp>
        <p:nvSpPr>
          <p:cNvPr id="8" name="淘宝网chenying0907出品 7"/>
          <p:cNvSpPr txBox="1"/>
          <p:nvPr/>
        </p:nvSpPr>
        <p:spPr>
          <a:xfrm>
            <a:off x="895546" y="1644923"/>
            <a:ext cx="215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发展</a:t>
            </a:r>
          </a:p>
        </p:txBody>
      </p:sp>
      <p:pic>
        <p:nvPicPr>
          <p:cNvPr id="11" name="图片 1" descr="timg">
            <a:extLst>
              <a:ext uri="{FF2B5EF4-FFF2-40B4-BE49-F238E27FC236}">
                <a16:creationId xmlns:a16="http://schemas.microsoft.com/office/drawing/2014/main" id="{D2445E52-4E40-484E-802E-2082BE1B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25" y="3487018"/>
            <a:ext cx="1948940" cy="292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6EED571-0BBC-A64D-8D0B-2314DC225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814" y="3501518"/>
            <a:ext cx="3432473" cy="29390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6BBE19-D9B7-7B45-A48A-D89AD3C54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967" y="3501518"/>
            <a:ext cx="2833045" cy="29245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174F17-1C46-B346-A668-3F5FA7AF6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089" y="3501518"/>
            <a:ext cx="3293101" cy="293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入门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grpSp>
        <p:nvGrpSpPr>
          <p:cNvPr id="3" name="淘宝网chenying0907出品 2"/>
          <p:cNvGrpSpPr/>
          <p:nvPr/>
        </p:nvGrpSpPr>
        <p:grpSpPr>
          <a:xfrm>
            <a:off x="6751955" y="1717040"/>
            <a:ext cx="4060825" cy="695960"/>
            <a:chOff x="10633" y="2704"/>
            <a:chExt cx="6395" cy="1096"/>
          </a:xfrm>
        </p:grpSpPr>
        <p:cxnSp>
          <p:nvCxnSpPr>
            <p:cNvPr id="22" name="直接连接符 21"/>
            <p:cNvCxnSpPr/>
            <p:nvPr/>
          </p:nvCxnSpPr>
          <p:spPr>
            <a:xfrm flipV="1">
              <a:off x="10718" y="2713"/>
              <a:ext cx="699" cy="1003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淘宝网chenying0907出品 16"/>
            <p:cNvSpPr/>
            <p:nvPr/>
          </p:nvSpPr>
          <p:spPr>
            <a:xfrm>
              <a:off x="10633" y="3630"/>
              <a:ext cx="170" cy="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 flipV="1">
              <a:off x="11418" y="2704"/>
              <a:ext cx="5610" cy="20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淘宝网chenying0907出品 7"/>
          <p:cNvGrpSpPr/>
          <p:nvPr/>
        </p:nvGrpSpPr>
        <p:grpSpPr>
          <a:xfrm>
            <a:off x="7480300" y="3575685"/>
            <a:ext cx="3331845" cy="107950"/>
            <a:chOff x="11780" y="5631"/>
            <a:chExt cx="5247" cy="170"/>
          </a:xfrm>
        </p:grpSpPr>
        <p:sp>
          <p:nvSpPr>
            <p:cNvPr id="26" name="淘宝网chenying0907出品 25"/>
            <p:cNvSpPr/>
            <p:nvPr/>
          </p:nvSpPr>
          <p:spPr>
            <a:xfrm>
              <a:off x="11780" y="5631"/>
              <a:ext cx="170" cy="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11951" y="5707"/>
              <a:ext cx="5077" cy="29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淘宝网chenying0907出品 20"/>
          <p:cNvGrpSpPr/>
          <p:nvPr/>
        </p:nvGrpSpPr>
        <p:grpSpPr>
          <a:xfrm>
            <a:off x="6795770" y="4920615"/>
            <a:ext cx="4091305" cy="716280"/>
            <a:chOff x="10702" y="7749"/>
            <a:chExt cx="6443" cy="1128"/>
          </a:xfrm>
        </p:grpSpPr>
        <p:sp>
          <p:nvSpPr>
            <p:cNvPr id="28" name="淘宝网chenying0907出品 27"/>
            <p:cNvSpPr/>
            <p:nvPr/>
          </p:nvSpPr>
          <p:spPr>
            <a:xfrm>
              <a:off x="10702" y="7749"/>
              <a:ext cx="170" cy="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10787" y="7859"/>
              <a:ext cx="732" cy="1018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1519" y="8857"/>
              <a:ext cx="5626" cy="18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淘宝网chenying0907出品 11"/>
          <p:cNvGrpSpPr/>
          <p:nvPr/>
        </p:nvGrpSpPr>
        <p:grpSpPr>
          <a:xfrm>
            <a:off x="1170305" y="1733550"/>
            <a:ext cx="4105910" cy="679450"/>
            <a:chOff x="1843" y="2730"/>
            <a:chExt cx="6466" cy="1070"/>
          </a:xfrm>
        </p:grpSpPr>
        <p:sp>
          <p:nvSpPr>
            <p:cNvPr id="45" name="淘宝网chenying0907出品 44"/>
            <p:cNvSpPr/>
            <p:nvPr/>
          </p:nvSpPr>
          <p:spPr>
            <a:xfrm>
              <a:off x="8139" y="3630"/>
              <a:ext cx="170" cy="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 flipV="1">
              <a:off x="7195" y="2730"/>
              <a:ext cx="969" cy="945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843" y="2751"/>
              <a:ext cx="5352" cy="12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淘宝网chenying0907出品 14"/>
          <p:cNvGrpSpPr/>
          <p:nvPr/>
        </p:nvGrpSpPr>
        <p:grpSpPr>
          <a:xfrm>
            <a:off x="1170305" y="3616960"/>
            <a:ext cx="3398520" cy="107950"/>
            <a:chOff x="1843" y="5696"/>
            <a:chExt cx="5352" cy="170"/>
          </a:xfrm>
        </p:grpSpPr>
        <p:sp>
          <p:nvSpPr>
            <p:cNvPr id="49" name="淘宝网chenying0907出品 48"/>
            <p:cNvSpPr/>
            <p:nvPr/>
          </p:nvSpPr>
          <p:spPr>
            <a:xfrm>
              <a:off x="7025" y="5696"/>
              <a:ext cx="170" cy="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1843" y="5773"/>
              <a:ext cx="5267" cy="28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淘宝网chenying0907出品 18"/>
          <p:cNvGrpSpPr/>
          <p:nvPr/>
        </p:nvGrpSpPr>
        <p:grpSpPr>
          <a:xfrm>
            <a:off x="1160145" y="4900295"/>
            <a:ext cx="4131945" cy="715010"/>
            <a:chOff x="1827" y="7717"/>
            <a:chExt cx="6507" cy="1126"/>
          </a:xfrm>
        </p:grpSpPr>
        <p:sp>
          <p:nvSpPr>
            <p:cNvPr id="51" name="淘宝网chenying0907出品 50"/>
            <p:cNvSpPr/>
            <p:nvPr/>
          </p:nvSpPr>
          <p:spPr>
            <a:xfrm>
              <a:off x="8164" y="7717"/>
              <a:ext cx="170" cy="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/>
            <p:nvPr/>
          </p:nvCxnSpPr>
          <p:spPr>
            <a:xfrm flipH="1">
              <a:off x="7650" y="7861"/>
              <a:ext cx="544" cy="982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1827" y="8831"/>
              <a:ext cx="5836" cy="6"/>
            </a:xfrm>
            <a:prstGeom prst="line">
              <a:avLst/>
            </a:prstGeom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淘宝网chenying0907出品 19"/>
          <p:cNvGrpSpPr/>
          <p:nvPr/>
        </p:nvGrpSpPr>
        <p:grpSpPr>
          <a:xfrm>
            <a:off x="4690110" y="2127885"/>
            <a:ext cx="2729230" cy="3110865"/>
            <a:chOff x="7386" y="3351"/>
            <a:chExt cx="4298" cy="4899"/>
          </a:xfrm>
        </p:grpSpPr>
        <p:grpSp>
          <p:nvGrpSpPr>
            <p:cNvPr id="18" name="淘宝网chenying0907出品 17"/>
            <p:cNvGrpSpPr/>
            <p:nvPr/>
          </p:nvGrpSpPr>
          <p:grpSpPr>
            <a:xfrm rot="5400000">
              <a:off x="7085" y="3652"/>
              <a:ext cx="4899" cy="4298"/>
              <a:chOff x="4225297" y="2300303"/>
              <a:chExt cx="3110956" cy="2729179"/>
            </a:xfrm>
          </p:grpSpPr>
          <p:sp>
            <p:nvSpPr>
              <p:cNvPr id="7" name="六边形 6"/>
              <p:cNvSpPr/>
              <p:nvPr/>
            </p:nvSpPr>
            <p:spPr>
              <a:xfrm>
                <a:off x="4340775" y="2427847"/>
                <a:ext cx="2880000" cy="2474091"/>
              </a:xfrm>
              <a:prstGeom prst="hexagon">
                <a:avLst/>
              </a:prstGeom>
              <a:noFill/>
              <a:ln w="1905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4225297" y="3664892"/>
                <a:ext cx="230956" cy="0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7105297" y="3664892"/>
                <a:ext cx="230956" cy="0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4833594" y="2300303"/>
                <a:ext cx="230956" cy="255087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6494282" y="4774395"/>
                <a:ext cx="230956" cy="255087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6441648" y="2328746"/>
                <a:ext cx="283590" cy="279944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4833594" y="4721095"/>
                <a:ext cx="283590" cy="279944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淘宝网chenying0907出品 55"/>
            <p:cNvSpPr txBox="1"/>
            <p:nvPr/>
          </p:nvSpPr>
          <p:spPr>
            <a:xfrm>
              <a:off x="8429" y="4575"/>
              <a:ext cx="2494" cy="2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应用领域</a:t>
              </a:r>
              <a:endParaRPr lang="en-US" altLang="zh-CN" sz="44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7" name="淘宝网chenying0907出品 56"/>
          <p:cNvSpPr txBox="1"/>
          <p:nvPr/>
        </p:nvSpPr>
        <p:spPr>
          <a:xfrm>
            <a:off x="7564205" y="1241243"/>
            <a:ext cx="19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爬虫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淘宝网chenying0907出品 57"/>
          <p:cNvSpPr>
            <a:spLocks noChangeArrowheads="1"/>
          </p:cNvSpPr>
          <p:nvPr/>
        </p:nvSpPr>
        <p:spPr bwMode="auto">
          <a:xfrm>
            <a:off x="7592578" y="1779870"/>
            <a:ext cx="369772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/>
              <a:t>爬虫领域，</a:t>
            </a:r>
            <a:r>
              <a:rPr lang="en-US" altLang="zh-CN" dirty="0"/>
              <a:t>Python </a:t>
            </a:r>
            <a:r>
              <a:rPr lang="zh-CN" altLang="en-US" dirty="0"/>
              <a:t>几乎是霸主地位</a:t>
            </a:r>
            <a:r>
              <a:rPr lang="en-US" altLang="zh-CN" dirty="0" err="1"/>
              <a:t>Scrapy</a:t>
            </a:r>
            <a:r>
              <a:rPr lang="zh-CN" altLang="en-US" dirty="0"/>
              <a:t>、</a:t>
            </a:r>
            <a:r>
              <a:rPr lang="en-US" altLang="zh-CN" dirty="0"/>
              <a:t> Crawley </a:t>
            </a:r>
            <a:r>
              <a:rPr lang="zh-CN" altLang="en-US" dirty="0"/>
              <a:t>、</a:t>
            </a:r>
            <a:r>
              <a:rPr lang="en-US" altLang="zh-CN" dirty="0" err="1"/>
              <a:t>BeautifuSoap</a:t>
            </a:r>
            <a:r>
              <a:rPr lang="zh-CN" altLang="en-US" dirty="0"/>
              <a:t>、</a:t>
            </a:r>
            <a:r>
              <a:rPr lang="en-US" altLang="zh-CN" dirty="0" err="1"/>
              <a:t>urllib</a:t>
            </a:r>
            <a:r>
              <a:rPr lang="en-US" altLang="zh-CN" dirty="0"/>
              <a:t> </a:t>
            </a:r>
            <a:r>
              <a:rPr lang="zh-CN" altLang="en-US" dirty="0"/>
              <a:t>等，想爬啥就爬啥</a:t>
            </a:r>
            <a:endParaRPr lang="en-US" altLang="zh-CN" sz="1400" dirty="0"/>
          </a:p>
        </p:txBody>
      </p:sp>
      <p:sp>
        <p:nvSpPr>
          <p:cNvPr id="59" name="淘宝网chenying0907出品 58"/>
          <p:cNvSpPr txBox="1"/>
          <p:nvPr/>
        </p:nvSpPr>
        <p:spPr>
          <a:xfrm>
            <a:off x="7588597" y="3153263"/>
            <a:ext cx="19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人工智能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淘宝网chenying0907出品 59"/>
          <p:cNvSpPr>
            <a:spLocks noChangeArrowheads="1"/>
          </p:cNvSpPr>
          <p:nvPr/>
        </p:nvSpPr>
        <p:spPr bwMode="auto">
          <a:xfrm>
            <a:off x="7564205" y="3683747"/>
            <a:ext cx="343389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1400" dirty="0"/>
              <a:t> </a:t>
            </a:r>
            <a:r>
              <a:rPr lang="zh-CN" altLang="en-US" dirty="0"/>
              <a:t>现在开源了一些基于</a:t>
            </a:r>
            <a:r>
              <a:rPr lang="en-US" altLang="zh-CN" dirty="0"/>
              <a:t>python</a:t>
            </a:r>
            <a:r>
              <a:rPr lang="zh-CN" altLang="en-US" dirty="0"/>
              <a:t>的非常高效、成熟的</a:t>
            </a:r>
            <a:r>
              <a:rPr lang="en-US" altLang="zh-CN" dirty="0"/>
              <a:t>AI</a:t>
            </a:r>
            <a:r>
              <a:rPr lang="zh-CN" altLang="en-US" dirty="0"/>
              <a:t>框架，如</a:t>
            </a:r>
            <a:r>
              <a:rPr lang="en-US" altLang="zh-CN" dirty="0"/>
              <a:t>TensorFlow</a:t>
            </a:r>
            <a:r>
              <a:rPr lang="zh-CN" altLang="en-US" dirty="0"/>
              <a:t>、</a:t>
            </a:r>
            <a:r>
              <a:rPr lang="en-US" altLang="zh-CN" dirty="0" err="1"/>
              <a:t>scikit</a:t>
            </a:r>
            <a:r>
              <a:rPr lang="en-US" altLang="zh-CN" dirty="0"/>
              <a:t>-learn</a:t>
            </a:r>
            <a:r>
              <a:rPr lang="zh-CN" altLang="en-US" dirty="0"/>
              <a:t>等，</a:t>
            </a:r>
            <a:r>
              <a:rPr lang="en-US" altLang="zh-CN" dirty="0"/>
              <a:t> Python </a:t>
            </a:r>
            <a:r>
              <a:rPr lang="zh-CN" altLang="en-US" dirty="0"/>
              <a:t>作为 </a:t>
            </a:r>
            <a:r>
              <a:rPr lang="en-US" altLang="zh-CN" dirty="0"/>
              <a:t>AI </a:t>
            </a:r>
            <a:r>
              <a:rPr lang="zh-CN" altLang="en-US" dirty="0"/>
              <a:t>时代头牌语言的位置基本确立</a:t>
            </a:r>
            <a:endParaRPr lang="en-US" altLang="zh-CN" dirty="0"/>
          </a:p>
        </p:txBody>
      </p:sp>
      <p:sp>
        <p:nvSpPr>
          <p:cNvPr id="61" name="淘宝网chenying0907出品 60"/>
          <p:cNvSpPr txBox="1"/>
          <p:nvPr/>
        </p:nvSpPr>
        <p:spPr>
          <a:xfrm>
            <a:off x="7670512" y="5119462"/>
            <a:ext cx="19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自动化运维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淘宝网chenying0907出品 62"/>
          <p:cNvSpPr>
            <a:spLocks noChangeArrowheads="1"/>
          </p:cNvSpPr>
          <p:nvPr/>
        </p:nvSpPr>
        <p:spPr bwMode="auto">
          <a:xfrm>
            <a:off x="7582418" y="5629896"/>
            <a:ext cx="410158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1400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在服务器管理工具上非常丰富，配置管理</a:t>
            </a:r>
            <a:r>
              <a:rPr lang="en-US" altLang="zh-CN" dirty="0"/>
              <a:t>(</a:t>
            </a:r>
            <a:r>
              <a:rPr lang="en-US" altLang="zh-CN" dirty="0" err="1"/>
              <a:t>saltstack</a:t>
            </a:r>
            <a:r>
              <a:rPr lang="en-US" altLang="zh-CN" dirty="0"/>
              <a:t>) </a:t>
            </a:r>
            <a:r>
              <a:rPr lang="zh-CN" altLang="en-US" dirty="0"/>
              <a:t>批量执行</a:t>
            </a:r>
            <a:r>
              <a:rPr lang="en-US" altLang="zh-CN" dirty="0"/>
              <a:t>( fabric, </a:t>
            </a:r>
            <a:r>
              <a:rPr lang="en-US" altLang="zh-CN" dirty="0" err="1"/>
              <a:t>saltstack</a:t>
            </a:r>
            <a:r>
              <a:rPr lang="en-US" altLang="zh-CN" dirty="0"/>
              <a:t>) </a:t>
            </a:r>
            <a:r>
              <a:rPr lang="zh-CN" altLang="en-US" dirty="0"/>
              <a:t>监控</a:t>
            </a:r>
            <a:r>
              <a:rPr lang="en-US" altLang="zh-CN" dirty="0"/>
              <a:t>(Zenoss, </a:t>
            </a:r>
            <a:r>
              <a:rPr lang="en-US" altLang="zh-CN" dirty="0" err="1"/>
              <a:t>nagios</a:t>
            </a:r>
            <a:r>
              <a:rPr lang="en-US" altLang="zh-CN" dirty="0"/>
              <a:t> </a:t>
            </a:r>
            <a:r>
              <a:rPr lang="zh-CN" altLang="en-US" dirty="0"/>
              <a:t>插件</a:t>
            </a:r>
            <a:r>
              <a:rPr lang="en-US" altLang="zh-CN" dirty="0"/>
              <a:t>) </a:t>
            </a:r>
            <a:r>
              <a:rPr lang="zh-CN" altLang="en-US" dirty="0"/>
              <a:t>虚拟化管理</a:t>
            </a:r>
            <a:r>
              <a:rPr lang="en-US" altLang="zh-CN" dirty="0"/>
              <a:t>( python-</a:t>
            </a:r>
            <a:r>
              <a:rPr lang="en-US" altLang="zh-CN" dirty="0" err="1"/>
              <a:t>libvirt</a:t>
            </a:r>
            <a:r>
              <a:rPr lang="en-US" altLang="zh-CN" dirty="0"/>
              <a:t>) </a:t>
            </a:r>
            <a:r>
              <a:rPr lang="zh-CN" altLang="en-US" dirty="0"/>
              <a:t>进程管理</a:t>
            </a:r>
            <a:r>
              <a:rPr lang="en-US" altLang="zh-CN" dirty="0"/>
              <a:t>…</a:t>
            </a:r>
            <a:endParaRPr lang="en-US" altLang="zh-CN" sz="1400" dirty="0"/>
          </a:p>
        </p:txBody>
      </p:sp>
      <p:sp>
        <p:nvSpPr>
          <p:cNvPr id="64" name="淘宝网chenying0907出品 63"/>
          <p:cNvSpPr txBox="1"/>
          <p:nvPr/>
        </p:nvSpPr>
        <p:spPr>
          <a:xfrm>
            <a:off x="3321378" y="3204396"/>
            <a:ext cx="19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云计算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淘宝网chenying0907出品 64"/>
          <p:cNvSpPr>
            <a:spLocks noChangeArrowheads="1"/>
          </p:cNvSpPr>
          <p:nvPr/>
        </p:nvSpPr>
        <p:spPr bwMode="auto">
          <a:xfrm>
            <a:off x="1059062" y="3762042"/>
            <a:ext cx="343389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/>
              <a:t>目前最火最知名的云计算框架就是 </a:t>
            </a:r>
            <a:r>
              <a:rPr lang="en-US" altLang="zh-CN" dirty="0"/>
              <a:t>OpenStack</a:t>
            </a:r>
            <a:r>
              <a:rPr lang="zh-CN" altLang="en-US" dirty="0"/>
              <a:t>，</a:t>
            </a:r>
            <a:r>
              <a:rPr lang="en-US" altLang="zh-CN" dirty="0"/>
              <a:t>Python </a:t>
            </a:r>
            <a:r>
              <a:rPr lang="zh-CN" altLang="en-US" dirty="0"/>
              <a:t>现在的火，很大一部分就是因为云计算。</a:t>
            </a:r>
            <a:endParaRPr lang="en-US" altLang="zh-CN" sz="1400" dirty="0"/>
          </a:p>
        </p:txBody>
      </p:sp>
      <p:sp>
        <p:nvSpPr>
          <p:cNvPr id="66" name="淘宝网chenying0907出品 65"/>
          <p:cNvSpPr txBox="1"/>
          <p:nvPr/>
        </p:nvSpPr>
        <p:spPr>
          <a:xfrm>
            <a:off x="3322580" y="1264394"/>
            <a:ext cx="19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 WEB </a:t>
            </a:r>
            <a:r>
              <a:rPr lang="zh-CN" altLang="en-US" b="1" dirty="0"/>
              <a:t>开发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淘宝网chenying0907出品 66"/>
          <p:cNvSpPr>
            <a:spLocks noChangeArrowheads="1"/>
          </p:cNvSpPr>
          <p:nvPr/>
        </p:nvSpPr>
        <p:spPr bwMode="auto">
          <a:xfrm>
            <a:off x="1170510" y="1805562"/>
            <a:ext cx="343389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/>
              <a:t>最火的 </a:t>
            </a:r>
            <a:r>
              <a:rPr lang="en-US" altLang="zh-CN" dirty="0"/>
              <a:t>Python web </a:t>
            </a:r>
            <a:r>
              <a:rPr lang="zh-CN" altLang="en-US" dirty="0"/>
              <a:t>框架 </a:t>
            </a:r>
            <a:r>
              <a:rPr lang="en-US" altLang="zh-CN" dirty="0"/>
              <a:t>Django, </a:t>
            </a:r>
            <a:r>
              <a:rPr lang="zh-CN" altLang="en-US" dirty="0"/>
              <a:t>支持异步高并发的 </a:t>
            </a:r>
            <a:r>
              <a:rPr lang="en-US" altLang="zh-CN" dirty="0"/>
              <a:t>Tornado </a:t>
            </a:r>
            <a:r>
              <a:rPr lang="zh-CN" altLang="en-US" dirty="0"/>
              <a:t>框架，短小精悍的 </a:t>
            </a:r>
            <a:r>
              <a:rPr lang="en-US" altLang="zh-CN" dirty="0"/>
              <a:t>flask</a:t>
            </a:r>
            <a:r>
              <a:rPr lang="zh-CN" altLang="en-US" dirty="0"/>
              <a:t>、</a:t>
            </a:r>
            <a:r>
              <a:rPr lang="en-US" altLang="zh-CN" dirty="0"/>
              <a:t>bottle</a:t>
            </a:r>
            <a:r>
              <a:rPr lang="zh-CN" altLang="en-US" dirty="0"/>
              <a:t>等</a:t>
            </a:r>
            <a:endParaRPr lang="en-US" altLang="zh-CN" sz="1400" dirty="0"/>
          </a:p>
        </p:txBody>
      </p:sp>
      <p:sp>
        <p:nvSpPr>
          <p:cNvPr id="68" name="淘宝网chenying0907出品 67"/>
          <p:cNvSpPr txBox="1"/>
          <p:nvPr/>
        </p:nvSpPr>
        <p:spPr>
          <a:xfrm>
            <a:off x="3063193" y="5125852"/>
            <a:ext cx="197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科学运算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淘宝网chenying0907出品 68"/>
          <p:cNvSpPr>
            <a:spLocks noChangeArrowheads="1"/>
          </p:cNvSpPr>
          <p:nvPr/>
        </p:nvSpPr>
        <p:spPr bwMode="auto">
          <a:xfrm>
            <a:off x="1170510" y="5675982"/>
            <a:ext cx="369549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dirty="0"/>
              <a:t>Python </a:t>
            </a:r>
            <a:r>
              <a:rPr lang="zh-CN" altLang="en-US" dirty="0"/>
              <a:t>越来越适合于做科学计算、绘制高质量的 </a:t>
            </a:r>
            <a:r>
              <a:rPr lang="en-US" altLang="zh-CN" dirty="0"/>
              <a:t>2D </a:t>
            </a:r>
            <a:r>
              <a:rPr lang="zh-CN" altLang="en-US" dirty="0"/>
              <a:t>和 </a:t>
            </a:r>
            <a:r>
              <a:rPr lang="en-US" altLang="zh-CN" dirty="0"/>
              <a:t>3D </a:t>
            </a:r>
            <a:r>
              <a:rPr lang="zh-CN" altLang="en-US" dirty="0"/>
              <a:t>图像（</a:t>
            </a:r>
            <a:r>
              <a:rPr lang="en-US" altLang="zh-CN" dirty="0"/>
              <a:t>NASA</a:t>
            </a:r>
            <a:r>
              <a:rPr lang="zh-CN" altLang="en-US" dirty="0"/>
              <a:t>大量使用</a:t>
            </a:r>
            <a:r>
              <a:rPr lang="en-US" altLang="zh-CN" dirty="0"/>
              <a:t>python</a:t>
            </a:r>
            <a:r>
              <a:rPr lang="zh-CN" altLang="en-US" dirty="0"/>
              <a:t>进行复杂的科学计算）</a:t>
            </a:r>
            <a:endParaRPr lang="en-US" altLang="zh-CN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5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5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5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5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85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35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850"/>
                            </p:stCondLst>
                            <p:childTnLst>
                              <p:par>
                                <p:cTn id="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50"/>
                            </p:stCondLst>
                            <p:childTnLst>
                              <p:par>
                                <p:cTn id="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85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35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85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35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850"/>
                            </p:stCondLst>
                            <p:childTnLst>
                              <p:par>
                                <p:cTn id="8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350"/>
                            </p:stCondLst>
                            <p:childTnLst>
                              <p:par>
                                <p:cTn id="9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7" grpId="0"/>
      <p:bldP spid="58" grpId="0"/>
      <p:bldP spid="59" grpId="0"/>
      <p:bldP spid="60" grpId="0"/>
      <p:bldP spid="61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网chenying0907出品 3"/>
          <p:cNvSpPr/>
          <p:nvPr/>
        </p:nvSpPr>
        <p:spPr>
          <a:xfrm>
            <a:off x="2734135" y="2261867"/>
            <a:ext cx="3600000" cy="3600000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网chenying0907出品 4"/>
          <p:cNvSpPr/>
          <p:nvPr/>
        </p:nvSpPr>
        <p:spPr>
          <a:xfrm>
            <a:off x="5337127" y="2261867"/>
            <a:ext cx="3600000" cy="3600000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>
          <a:xfrm>
            <a:off x="4690804" y="3337698"/>
            <a:ext cx="2180414" cy="1498862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市场</a:t>
            </a: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4113668" y="3217307"/>
            <a:ext cx="502920" cy="30643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113668" y="4735039"/>
            <a:ext cx="533423" cy="25357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051879" y="4093956"/>
            <a:ext cx="564709" cy="1499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214772" y="4083313"/>
            <a:ext cx="564709" cy="1499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162675" y="3201565"/>
            <a:ext cx="502920" cy="30643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180643" y="4791541"/>
            <a:ext cx="533423" cy="25357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淘宝网chenying0907出品 27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入门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pic>
        <p:nvPicPr>
          <p:cNvPr id="35" name="图片 11" descr="1t">
            <a:extLst>
              <a:ext uri="{FF2B5EF4-FFF2-40B4-BE49-F238E27FC236}">
                <a16:creationId xmlns:a16="http://schemas.microsoft.com/office/drawing/2014/main" id="{BD7906A4-79DE-E449-B0E1-C84C6A96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3" r="3572" b="25798"/>
          <a:stretch>
            <a:fillRect/>
          </a:stretch>
        </p:blipFill>
        <p:spPr bwMode="auto">
          <a:xfrm>
            <a:off x="805981" y="2261867"/>
            <a:ext cx="1663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12" descr="2">
            <a:extLst>
              <a:ext uri="{FF2B5EF4-FFF2-40B4-BE49-F238E27FC236}">
                <a16:creationId xmlns:a16="http://schemas.microsoft.com/office/drawing/2014/main" id="{D0738693-7C84-8F44-90A2-7807CACD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577" y="2181581"/>
            <a:ext cx="1320091" cy="100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22" descr="16">
            <a:extLst>
              <a:ext uri="{FF2B5EF4-FFF2-40B4-BE49-F238E27FC236}">
                <a16:creationId xmlns:a16="http://schemas.microsoft.com/office/drawing/2014/main" id="{4097784C-2815-CD41-88EC-AD3CD8B06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06" y="4407332"/>
            <a:ext cx="146050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28" descr="4">
            <a:extLst>
              <a:ext uri="{FF2B5EF4-FFF2-40B4-BE49-F238E27FC236}">
                <a16:creationId xmlns:a16="http://schemas.microsoft.com/office/drawing/2014/main" id="{09AD814F-9966-5F48-9AE9-BBB88A43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9" y="3202731"/>
            <a:ext cx="1794105" cy="87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23" descr="timg">
            <a:extLst>
              <a:ext uri="{FF2B5EF4-FFF2-40B4-BE49-F238E27FC236}">
                <a16:creationId xmlns:a16="http://schemas.microsoft.com/office/drawing/2014/main" id="{74DB7BCC-CB2C-BF49-945E-D88C8631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1" t="25745" r="2863" b="35329"/>
          <a:stretch>
            <a:fillRect/>
          </a:stretch>
        </p:blipFill>
        <p:spPr bwMode="auto">
          <a:xfrm>
            <a:off x="2446400" y="3291974"/>
            <a:ext cx="2098675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24" descr="7">
            <a:extLst>
              <a:ext uri="{FF2B5EF4-FFF2-40B4-BE49-F238E27FC236}">
                <a16:creationId xmlns:a16="http://schemas.microsoft.com/office/drawing/2014/main" id="{B660B81B-ED8D-0F40-9533-E756936E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518" y="4282859"/>
            <a:ext cx="2332038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27" descr="12">
            <a:extLst>
              <a:ext uri="{FF2B5EF4-FFF2-40B4-BE49-F238E27FC236}">
                <a16:creationId xmlns:a16="http://schemas.microsoft.com/office/drawing/2014/main" id="{06A7A191-FCA3-284A-845D-921BA5F7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-6548" r="4305" b="14885"/>
          <a:stretch>
            <a:fillRect/>
          </a:stretch>
        </p:blipFill>
        <p:spPr bwMode="auto">
          <a:xfrm>
            <a:off x="719753" y="5304952"/>
            <a:ext cx="14573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图片 25" descr="5">
            <a:extLst>
              <a:ext uri="{FF2B5EF4-FFF2-40B4-BE49-F238E27FC236}">
                <a16:creationId xmlns:a16="http://schemas.microsoft.com/office/drawing/2014/main" id="{956EA408-2340-7848-831C-16F88BF4A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t="24257" r="2139" b="29865"/>
          <a:stretch>
            <a:fillRect/>
          </a:stretch>
        </p:blipFill>
        <p:spPr bwMode="auto">
          <a:xfrm>
            <a:off x="2475379" y="5605919"/>
            <a:ext cx="1905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2" descr="2">
            <a:extLst>
              <a:ext uri="{FF2B5EF4-FFF2-40B4-BE49-F238E27FC236}">
                <a16:creationId xmlns:a16="http://schemas.microsoft.com/office/drawing/2014/main" id="{CAE571FD-D228-954A-B4FF-C8C57BE36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9" r="909" b="11092"/>
          <a:stretch>
            <a:fillRect/>
          </a:stretch>
        </p:blipFill>
        <p:spPr bwMode="auto">
          <a:xfrm>
            <a:off x="7062247" y="2181581"/>
            <a:ext cx="1557327" cy="88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图片 6" descr="4">
            <a:extLst>
              <a:ext uri="{FF2B5EF4-FFF2-40B4-BE49-F238E27FC236}">
                <a16:creationId xmlns:a16="http://schemas.microsoft.com/office/drawing/2014/main" id="{674B6C78-6574-234A-BF77-071C6C179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75" y="3507997"/>
            <a:ext cx="205898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8" descr="8">
            <a:extLst>
              <a:ext uri="{FF2B5EF4-FFF2-40B4-BE49-F238E27FC236}">
                <a16:creationId xmlns:a16="http://schemas.microsoft.com/office/drawing/2014/main" id="{F40CB1A6-0C13-4543-9539-616D0A5B0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" t="28925" r="1224" b="32538"/>
          <a:stretch>
            <a:fillRect/>
          </a:stretch>
        </p:blipFill>
        <p:spPr bwMode="auto">
          <a:xfrm>
            <a:off x="6680138" y="5585930"/>
            <a:ext cx="1970914" cy="78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图片 5" descr="1">
            <a:extLst>
              <a:ext uri="{FF2B5EF4-FFF2-40B4-BE49-F238E27FC236}">
                <a16:creationId xmlns:a16="http://schemas.microsoft.com/office/drawing/2014/main" id="{D7C2768E-3B10-9A4A-88F2-7E6F5738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73" y="4370977"/>
            <a:ext cx="1031875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图片 7" descr="3">
            <a:extLst>
              <a:ext uri="{FF2B5EF4-FFF2-40B4-BE49-F238E27FC236}">
                <a16:creationId xmlns:a16="http://schemas.microsoft.com/office/drawing/2014/main" id="{77D2BAF3-6E2F-8042-80E2-FC0F91D0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42" y="2076476"/>
            <a:ext cx="14668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图片 4" descr="7">
            <a:extLst>
              <a:ext uri="{FF2B5EF4-FFF2-40B4-BE49-F238E27FC236}">
                <a16:creationId xmlns:a16="http://schemas.microsoft.com/office/drawing/2014/main" id="{C3C44547-7F56-DD43-BB65-CD81CDA08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670" y="4735039"/>
            <a:ext cx="1356786" cy="103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1" presetClass="entr" presetSubtype="3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入门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grpSp>
        <p:nvGrpSpPr>
          <p:cNvPr id="19" name="淘宝网chenying0907出品 18"/>
          <p:cNvGrpSpPr/>
          <p:nvPr/>
        </p:nvGrpSpPr>
        <p:grpSpPr>
          <a:xfrm>
            <a:off x="4694555" y="2506345"/>
            <a:ext cx="2796540" cy="2677160"/>
            <a:chOff x="7393" y="3947"/>
            <a:chExt cx="4404" cy="4216"/>
          </a:xfrm>
        </p:grpSpPr>
        <p:sp>
          <p:nvSpPr>
            <p:cNvPr id="7" name="MH_Other_1"/>
            <p:cNvSpPr/>
            <p:nvPr/>
          </p:nvSpPr>
          <p:spPr bwMode="auto">
            <a:xfrm>
              <a:off x="8929" y="3947"/>
              <a:ext cx="2267" cy="2325"/>
            </a:xfrm>
            <a:custGeom>
              <a:avLst/>
              <a:gdLst>
                <a:gd name="T0" fmla="*/ 0 w 1775399"/>
                <a:gd name="T1" fmla="*/ 0 h 1819275"/>
                <a:gd name="T2" fmla="*/ 1239837 w 1775399"/>
                <a:gd name="T3" fmla="*/ 0 h 1819275"/>
                <a:gd name="T4" fmla="*/ 1425575 w 1775399"/>
                <a:gd name="T5" fmla="*/ 1819275 h 1819275"/>
                <a:gd name="T6" fmla="*/ 1217011 w 1775399"/>
                <a:gd name="T7" fmla="*/ 1151279 h 1819275"/>
                <a:gd name="T8" fmla="*/ 1120532 w 1775399"/>
                <a:gd name="T9" fmla="*/ 960656 h 1819275"/>
                <a:gd name="T10" fmla="*/ 1125218 w 1775399"/>
                <a:gd name="T11" fmla="*/ 962449 h 1819275"/>
                <a:gd name="T12" fmla="*/ 1087312 w 1775399"/>
                <a:gd name="T13" fmla="*/ 895020 h 1819275"/>
                <a:gd name="T14" fmla="*/ 1067594 w 1775399"/>
                <a:gd name="T15" fmla="*/ 856060 h 1819275"/>
                <a:gd name="T16" fmla="*/ 1044723 w 1775399"/>
                <a:gd name="T17" fmla="*/ 819259 h 1819275"/>
                <a:gd name="T18" fmla="*/ 1032247 w 1775399"/>
                <a:gd name="T19" fmla="*/ 797066 h 1819275"/>
                <a:gd name="T20" fmla="*/ 1011074 w 1775399"/>
                <a:gd name="T21" fmla="*/ 765115 h 1819275"/>
                <a:gd name="T22" fmla="*/ 976419 w 1775399"/>
                <a:gd name="T23" fmla="*/ 709350 h 1819275"/>
                <a:gd name="T24" fmla="*/ 949071 w 1775399"/>
                <a:gd name="T25" fmla="*/ 671548 h 1819275"/>
                <a:gd name="T26" fmla="*/ 932625 w 1775399"/>
                <a:gd name="T27" fmla="*/ 646730 h 1819275"/>
                <a:gd name="T28" fmla="*/ 911183 w 1775399"/>
                <a:gd name="T29" fmla="*/ 619176 h 1819275"/>
                <a:gd name="T30" fmla="*/ 873826 w 1775399"/>
                <a:gd name="T31" fmla="*/ 567538 h 1819275"/>
                <a:gd name="T32" fmla="*/ 842456 w 1775399"/>
                <a:gd name="T33" fmla="*/ 530859 h 1819275"/>
                <a:gd name="T34" fmla="*/ 827460 w 1775399"/>
                <a:gd name="T35" fmla="*/ 511589 h 1819275"/>
                <a:gd name="T36" fmla="*/ 804660 w 1775399"/>
                <a:gd name="T37" fmla="*/ 486667 h 1819275"/>
                <a:gd name="T38" fmla="*/ 759485 w 1775399"/>
                <a:gd name="T39" fmla="*/ 433846 h 1819275"/>
                <a:gd name="T40" fmla="*/ 732019 w 1775399"/>
                <a:gd name="T41" fmla="*/ 407265 h 1819275"/>
                <a:gd name="T42" fmla="*/ 717863 w 1775399"/>
                <a:gd name="T43" fmla="*/ 391791 h 1819275"/>
                <a:gd name="T44" fmla="*/ 677622 w 1775399"/>
                <a:gd name="T45" fmla="*/ 354620 h 1819275"/>
                <a:gd name="T46" fmla="*/ 633065 w 1775399"/>
                <a:gd name="T47" fmla="*/ 311498 h 1819275"/>
                <a:gd name="T48" fmla="*/ 619739 w 1775399"/>
                <a:gd name="T49" fmla="*/ 301151 h 1819275"/>
                <a:gd name="T50" fmla="*/ 604942 w 1775399"/>
                <a:gd name="T51" fmla="*/ 287483 h 1819275"/>
                <a:gd name="T52" fmla="*/ 29334 w 1775399"/>
                <a:gd name="T53" fmla="*/ 3471 h 1819275"/>
                <a:gd name="T54" fmla="*/ 7152 w 1775399"/>
                <a:gd name="T55" fmla="*/ 1798 h 1819275"/>
                <a:gd name="T56" fmla="*/ 0 w 1775399"/>
                <a:gd name="T57" fmla="*/ 0 h 1819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75399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97075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" name="MH_Other_2"/>
            <p:cNvSpPr/>
            <p:nvPr/>
          </p:nvSpPr>
          <p:spPr bwMode="auto">
            <a:xfrm rot="18018922">
              <a:off x="7887" y="4029"/>
              <a:ext cx="2258" cy="2322"/>
            </a:xfrm>
            <a:custGeom>
              <a:avLst/>
              <a:gdLst>
                <a:gd name="T0" fmla="*/ 0 w 1768701"/>
                <a:gd name="T1" fmla="*/ 0 h 1819275"/>
                <a:gd name="T2" fmla="*/ 1239837 w 1768701"/>
                <a:gd name="T3" fmla="*/ 0 h 1819275"/>
                <a:gd name="T4" fmla="*/ 1425575 w 1768701"/>
                <a:gd name="T5" fmla="*/ 1819275 h 1819275"/>
                <a:gd name="T6" fmla="*/ 1217011 w 1768701"/>
                <a:gd name="T7" fmla="*/ 1151279 h 1819275"/>
                <a:gd name="T8" fmla="*/ 1120532 w 1768701"/>
                <a:gd name="T9" fmla="*/ 960656 h 1819275"/>
                <a:gd name="T10" fmla="*/ 1125218 w 1768701"/>
                <a:gd name="T11" fmla="*/ 962449 h 1819275"/>
                <a:gd name="T12" fmla="*/ 1087312 w 1768701"/>
                <a:gd name="T13" fmla="*/ 895020 h 1819275"/>
                <a:gd name="T14" fmla="*/ 1067594 w 1768701"/>
                <a:gd name="T15" fmla="*/ 856060 h 1819275"/>
                <a:gd name="T16" fmla="*/ 1044723 w 1768701"/>
                <a:gd name="T17" fmla="*/ 819259 h 1819275"/>
                <a:gd name="T18" fmla="*/ 1032247 w 1768701"/>
                <a:gd name="T19" fmla="*/ 797066 h 1819275"/>
                <a:gd name="T20" fmla="*/ 1011074 w 1768701"/>
                <a:gd name="T21" fmla="*/ 765115 h 1819275"/>
                <a:gd name="T22" fmla="*/ 976419 w 1768701"/>
                <a:gd name="T23" fmla="*/ 709350 h 1819275"/>
                <a:gd name="T24" fmla="*/ 949071 w 1768701"/>
                <a:gd name="T25" fmla="*/ 671548 h 1819275"/>
                <a:gd name="T26" fmla="*/ 932625 w 1768701"/>
                <a:gd name="T27" fmla="*/ 646730 h 1819275"/>
                <a:gd name="T28" fmla="*/ 911183 w 1768701"/>
                <a:gd name="T29" fmla="*/ 619176 h 1819275"/>
                <a:gd name="T30" fmla="*/ 873826 w 1768701"/>
                <a:gd name="T31" fmla="*/ 567538 h 1819275"/>
                <a:gd name="T32" fmla="*/ 842456 w 1768701"/>
                <a:gd name="T33" fmla="*/ 530859 h 1819275"/>
                <a:gd name="T34" fmla="*/ 827460 w 1768701"/>
                <a:gd name="T35" fmla="*/ 511589 h 1819275"/>
                <a:gd name="T36" fmla="*/ 804660 w 1768701"/>
                <a:gd name="T37" fmla="*/ 486667 h 1819275"/>
                <a:gd name="T38" fmla="*/ 759485 w 1768701"/>
                <a:gd name="T39" fmla="*/ 433846 h 1819275"/>
                <a:gd name="T40" fmla="*/ 732019 w 1768701"/>
                <a:gd name="T41" fmla="*/ 407265 h 1819275"/>
                <a:gd name="T42" fmla="*/ 717863 w 1768701"/>
                <a:gd name="T43" fmla="*/ 391791 h 1819275"/>
                <a:gd name="T44" fmla="*/ 677622 w 1768701"/>
                <a:gd name="T45" fmla="*/ 354620 h 1819275"/>
                <a:gd name="T46" fmla="*/ 633065 w 1768701"/>
                <a:gd name="T47" fmla="*/ 311498 h 1819275"/>
                <a:gd name="T48" fmla="*/ 619739 w 1768701"/>
                <a:gd name="T49" fmla="*/ 301151 h 1819275"/>
                <a:gd name="T50" fmla="*/ 604942 w 1768701"/>
                <a:gd name="T51" fmla="*/ 287483 h 1819275"/>
                <a:gd name="T52" fmla="*/ 29334 w 1768701"/>
                <a:gd name="T53" fmla="*/ 3471 h 1819275"/>
                <a:gd name="T54" fmla="*/ 7152 w 1768701"/>
                <a:gd name="T55" fmla="*/ 1798 h 1819275"/>
                <a:gd name="T56" fmla="*/ 0 w 1768701"/>
                <a:gd name="T57" fmla="*/ 0 h 1819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68701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81200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87000"/>
              </a:schemeClr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" name="MH_Other_3"/>
            <p:cNvSpPr/>
            <p:nvPr/>
          </p:nvSpPr>
          <p:spPr bwMode="auto">
            <a:xfrm rot="14427225">
              <a:off x="7426" y="4963"/>
              <a:ext cx="2258" cy="2325"/>
            </a:xfrm>
            <a:custGeom>
              <a:avLst/>
              <a:gdLst>
                <a:gd name="T0" fmla="*/ 0 w 1768701"/>
                <a:gd name="T1" fmla="*/ 0 h 1819275"/>
                <a:gd name="T2" fmla="*/ 1239837 w 1768701"/>
                <a:gd name="T3" fmla="*/ 0 h 1819275"/>
                <a:gd name="T4" fmla="*/ 1425575 w 1768701"/>
                <a:gd name="T5" fmla="*/ 1819275 h 1819275"/>
                <a:gd name="T6" fmla="*/ 1217011 w 1768701"/>
                <a:gd name="T7" fmla="*/ 1151279 h 1819275"/>
                <a:gd name="T8" fmla="*/ 1120532 w 1768701"/>
                <a:gd name="T9" fmla="*/ 960656 h 1819275"/>
                <a:gd name="T10" fmla="*/ 1125218 w 1768701"/>
                <a:gd name="T11" fmla="*/ 962449 h 1819275"/>
                <a:gd name="T12" fmla="*/ 1087312 w 1768701"/>
                <a:gd name="T13" fmla="*/ 895020 h 1819275"/>
                <a:gd name="T14" fmla="*/ 1067594 w 1768701"/>
                <a:gd name="T15" fmla="*/ 856060 h 1819275"/>
                <a:gd name="T16" fmla="*/ 1044723 w 1768701"/>
                <a:gd name="T17" fmla="*/ 819259 h 1819275"/>
                <a:gd name="T18" fmla="*/ 1032247 w 1768701"/>
                <a:gd name="T19" fmla="*/ 797066 h 1819275"/>
                <a:gd name="T20" fmla="*/ 1011074 w 1768701"/>
                <a:gd name="T21" fmla="*/ 765115 h 1819275"/>
                <a:gd name="T22" fmla="*/ 976419 w 1768701"/>
                <a:gd name="T23" fmla="*/ 709350 h 1819275"/>
                <a:gd name="T24" fmla="*/ 949071 w 1768701"/>
                <a:gd name="T25" fmla="*/ 671548 h 1819275"/>
                <a:gd name="T26" fmla="*/ 932625 w 1768701"/>
                <a:gd name="T27" fmla="*/ 646730 h 1819275"/>
                <a:gd name="T28" fmla="*/ 911183 w 1768701"/>
                <a:gd name="T29" fmla="*/ 619176 h 1819275"/>
                <a:gd name="T30" fmla="*/ 873826 w 1768701"/>
                <a:gd name="T31" fmla="*/ 567538 h 1819275"/>
                <a:gd name="T32" fmla="*/ 842456 w 1768701"/>
                <a:gd name="T33" fmla="*/ 530859 h 1819275"/>
                <a:gd name="T34" fmla="*/ 827460 w 1768701"/>
                <a:gd name="T35" fmla="*/ 511589 h 1819275"/>
                <a:gd name="T36" fmla="*/ 804660 w 1768701"/>
                <a:gd name="T37" fmla="*/ 486667 h 1819275"/>
                <a:gd name="T38" fmla="*/ 759485 w 1768701"/>
                <a:gd name="T39" fmla="*/ 433846 h 1819275"/>
                <a:gd name="T40" fmla="*/ 732019 w 1768701"/>
                <a:gd name="T41" fmla="*/ 407265 h 1819275"/>
                <a:gd name="T42" fmla="*/ 717863 w 1768701"/>
                <a:gd name="T43" fmla="*/ 391791 h 1819275"/>
                <a:gd name="T44" fmla="*/ 677622 w 1768701"/>
                <a:gd name="T45" fmla="*/ 354620 h 1819275"/>
                <a:gd name="T46" fmla="*/ 633065 w 1768701"/>
                <a:gd name="T47" fmla="*/ 311498 h 1819275"/>
                <a:gd name="T48" fmla="*/ 619739 w 1768701"/>
                <a:gd name="T49" fmla="*/ 301151 h 1819275"/>
                <a:gd name="T50" fmla="*/ 604942 w 1768701"/>
                <a:gd name="T51" fmla="*/ 287483 h 1819275"/>
                <a:gd name="T52" fmla="*/ 29334 w 1768701"/>
                <a:gd name="T53" fmla="*/ 3471 h 1819275"/>
                <a:gd name="T54" fmla="*/ 7152 w 1768701"/>
                <a:gd name="T55" fmla="*/ 1798 h 1819275"/>
                <a:gd name="T56" fmla="*/ 0 w 1768701"/>
                <a:gd name="T57" fmla="*/ 0 h 1819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68701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81200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MH_Other_4"/>
            <p:cNvSpPr/>
            <p:nvPr/>
          </p:nvSpPr>
          <p:spPr bwMode="auto">
            <a:xfrm rot="10859581">
              <a:off x="8007" y="5839"/>
              <a:ext cx="2260" cy="2325"/>
            </a:xfrm>
            <a:custGeom>
              <a:avLst/>
              <a:gdLst>
                <a:gd name="T0" fmla="*/ 0 w 1768701"/>
                <a:gd name="T1" fmla="*/ 0 h 1819275"/>
                <a:gd name="T2" fmla="*/ 1239837 w 1768701"/>
                <a:gd name="T3" fmla="*/ 0 h 1819275"/>
                <a:gd name="T4" fmla="*/ 1425575 w 1768701"/>
                <a:gd name="T5" fmla="*/ 1819275 h 1819275"/>
                <a:gd name="T6" fmla="*/ 1217011 w 1768701"/>
                <a:gd name="T7" fmla="*/ 1151279 h 1819275"/>
                <a:gd name="T8" fmla="*/ 1120532 w 1768701"/>
                <a:gd name="T9" fmla="*/ 960656 h 1819275"/>
                <a:gd name="T10" fmla="*/ 1125218 w 1768701"/>
                <a:gd name="T11" fmla="*/ 962449 h 1819275"/>
                <a:gd name="T12" fmla="*/ 1087312 w 1768701"/>
                <a:gd name="T13" fmla="*/ 895020 h 1819275"/>
                <a:gd name="T14" fmla="*/ 1067594 w 1768701"/>
                <a:gd name="T15" fmla="*/ 856060 h 1819275"/>
                <a:gd name="T16" fmla="*/ 1044723 w 1768701"/>
                <a:gd name="T17" fmla="*/ 819259 h 1819275"/>
                <a:gd name="T18" fmla="*/ 1032247 w 1768701"/>
                <a:gd name="T19" fmla="*/ 797066 h 1819275"/>
                <a:gd name="T20" fmla="*/ 1011074 w 1768701"/>
                <a:gd name="T21" fmla="*/ 765115 h 1819275"/>
                <a:gd name="T22" fmla="*/ 976419 w 1768701"/>
                <a:gd name="T23" fmla="*/ 709350 h 1819275"/>
                <a:gd name="T24" fmla="*/ 949071 w 1768701"/>
                <a:gd name="T25" fmla="*/ 671548 h 1819275"/>
                <a:gd name="T26" fmla="*/ 932625 w 1768701"/>
                <a:gd name="T27" fmla="*/ 646730 h 1819275"/>
                <a:gd name="T28" fmla="*/ 911183 w 1768701"/>
                <a:gd name="T29" fmla="*/ 619176 h 1819275"/>
                <a:gd name="T30" fmla="*/ 873826 w 1768701"/>
                <a:gd name="T31" fmla="*/ 567538 h 1819275"/>
                <a:gd name="T32" fmla="*/ 842456 w 1768701"/>
                <a:gd name="T33" fmla="*/ 530859 h 1819275"/>
                <a:gd name="T34" fmla="*/ 827460 w 1768701"/>
                <a:gd name="T35" fmla="*/ 511589 h 1819275"/>
                <a:gd name="T36" fmla="*/ 804660 w 1768701"/>
                <a:gd name="T37" fmla="*/ 486667 h 1819275"/>
                <a:gd name="T38" fmla="*/ 759485 w 1768701"/>
                <a:gd name="T39" fmla="*/ 433846 h 1819275"/>
                <a:gd name="T40" fmla="*/ 732019 w 1768701"/>
                <a:gd name="T41" fmla="*/ 407265 h 1819275"/>
                <a:gd name="T42" fmla="*/ 717863 w 1768701"/>
                <a:gd name="T43" fmla="*/ 391791 h 1819275"/>
                <a:gd name="T44" fmla="*/ 677622 w 1768701"/>
                <a:gd name="T45" fmla="*/ 354620 h 1819275"/>
                <a:gd name="T46" fmla="*/ 633065 w 1768701"/>
                <a:gd name="T47" fmla="*/ 311498 h 1819275"/>
                <a:gd name="T48" fmla="*/ 619739 w 1768701"/>
                <a:gd name="T49" fmla="*/ 301151 h 1819275"/>
                <a:gd name="T50" fmla="*/ 604942 w 1768701"/>
                <a:gd name="T51" fmla="*/ 287483 h 1819275"/>
                <a:gd name="T52" fmla="*/ 29334 w 1768701"/>
                <a:gd name="T53" fmla="*/ 3471 h 1819275"/>
                <a:gd name="T54" fmla="*/ 7152 w 1768701"/>
                <a:gd name="T55" fmla="*/ 1798 h 1819275"/>
                <a:gd name="T56" fmla="*/ 0 w 1768701"/>
                <a:gd name="T57" fmla="*/ 0 h 1819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68701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81200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87000"/>
              </a:schemeClr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" name="MH_Other_5"/>
            <p:cNvSpPr/>
            <p:nvPr/>
          </p:nvSpPr>
          <p:spPr bwMode="auto">
            <a:xfrm rot="7267884">
              <a:off x="9041" y="5773"/>
              <a:ext cx="2260" cy="2322"/>
            </a:xfrm>
            <a:custGeom>
              <a:avLst/>
              <a:gdLst>
                <a:gd name="T0" fmla="*/ 0 w 1768701"/>
                <a:gd name="T1" fmla="*/ 0 h 1819275"/>
                <a:gd name="T2" fmla="*/ 1239837 w 1768701"/>
                <a:gd name="T3" fmla="*/ 0 h 1819275"/>
                <a:gd name="T4" fmla="*/ 1425575 w 1768701"/>
                <a:gd name="T5" fmla="*/ 1819275 h 1819275"/>
                <a:gd name="T6" fmla="*/ 1217011 w 1768701"/>
                <a:gd name="T7" fmla="*/ 1151279 h 1819275"/>
                <a:gd name="T8" fmla="*/ 1120532 w 1768701"/>
                <a:gd name="T9" fmla="*/ 960656 h 1819275"/>
                <a:gd name="T10" fmla="*/ 1125218 w 1768701"/>
                <a:gd name="T11" fmla="*/ 962449 h 1819275"/>
                <a:gd name="T12" fmla="*/ 1087312 w 1768701"/>
                <a:gd name="T13" fmla="*/ 895020 h 1819275"/>
                <a:gd name="T14" fmla="*/ 1067594 w 1768701"/>
                <a:gd name="T15" fmla="*/ 856060 h 1819275"/>
                <a:gd name="T16" fmla="*/ 1044723 w 1768701"/>
                <a:gd name="T17" fmla="*/ 819259 h 1819275"/>
                <a:gd name="T18" fmla="*/ 1032247 w 1768701"/>
                <a:gd name="T19" fmla="*/ 797066 h 1819275"/>
                <a:gd name="T20" fmla="*/ 1011074 w 1768701"/>
                <a:gd name="T21" fmla="*/ 765115 h 1819275"/>
                <a:gd name="T22" fmla="*/ 976419 w 1768701"/>
                <a:gd name="T23" fmla="*/ 709350 h 1819275"/>
                <a:gd name="T24" fmla="*/ 949071 w 1768701"/>
                <a:gd name="T25" fmla="*/ 671548 h 1819275"/>
                <a:gd name="T26" fmla="*/ 932625 w 1768701"/>
                <a:gd name="T27" fmla="*/ 646730 h 1819275"/>
                <a:gd name="T28" fmla="*/ 911183 w 1768701"/>
                <a:gd name="T29" fmla="*/ 619176 h 1819275"/>
                <a:gd name="T30" fmla="*/ 873826 w 1768701"/>
                <a:gd name="T31" fmla="*/ 567538 h 1819275"/>
                <a:gd name="T32" fmla="*/ 842456 w 1768701"/>
                <a:gd name="T33" fmla="*/ 530859 h 1819275"/>
                <a:gd name="T34" fmla="*/ 827460 w 1768701"/>
                <a:gd name="T35" fmla="*/ 511589 h 1819275"/>
                <a:gd name="T36" fmla="*/ 804660 w 1768701"/>
                <a:gd name="T37" fmla="*/ 486667 h 1819275"/>
                <a:gd name="T38" fmla="*/ 759485 w 1768701"/>
                <a:gd name="T39" fmla="*/ 433846 h 1819275"/>
                <a:gd name="T40" fmla="*/ 732019 w 1768701"/>
                <a:gd name="T41" fmla="*/ 407265 h 1819275"/>
                <a:gd name="T42" fmla="*/ 717863 w 1768701"/>
                <a:gd name="T43" fmla="*/ 391791 h 1819275"/>
                <a:gd name="T44" fmla="*/ 677622 w 1768701"/>
                <a:gd name="T45" fmla="*/ 354620 h 1819275"/>
                <a:gd name="T46" fmla="*/ 633065 w 1768701"/>
                <a:gd name="T47" fmla="*/ 311498 h 1819275"/>
                <a:gd name="T48" fmla="*/ 619739 w 1768701"/>
                <a:gd name="T49" fmla="*/ 301151 h 1819275"/>
                <a:gd name="T50" fmla="*/ 604942 w 1768701"/>
                <a:gd name="T51" fmla="*/ 287483 h 1819275"/>
                <a:gd name="T52" fmla="*/ 29334 w 1768701"/>
                <a:gd name="T53" fmla="*/ 3471 h 1819275"/>
                <a:gd name="T54" fmla="*/ 7152 w 1768701"/>
                <a:gd name="T55" fmla="*/ 1798 h 1819275"/>
                <a:gd name="T56" fmla="*/ 0 w 1768701"/>
                <a:gd name="T57" fmla="*/ 0 h 1819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68701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81200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" name="MH_Other_6"/>
            <p:cNvSpPr/>
            <p:nvPr/>
          </p:nvSpPr>
          <p:spPr bwMode="auto">
            <a:xfrm rot="3662163">
              <a:off x="9506" y="4843"/>
              <a:ext cx="2258" cy="2325"/>
            </a:xfrm>
            <a:custGeom>
              <a:avLst/>
              <a:gdLst>
                <a:gd name="T0" fmla="*/ 0 w 1768701"/>
                <a:gd name="T1" fmla="*/ 0 h 1819275"/>
                <a:gd name="T2" fmla="*/ 1239837 w 1768701"/>
                <a:gd name="T3" fmla="*/ 0 h 1819275"/>
                <a:gd name="T4" fmla="*/ 1425575 w 1768701"/>
                <a:gd name="T5" fmla="*/ 1819275 h 1819275"/>
                <a:gd name="T6" fmla="*/ 1217011 w 1768701"/>
                <a:gd name="T7" fmla="*/ 1151279 h 1819275"/>
                <a:gd name="T8" fmla="*/ 1120532 w 1768701"/>
                <a:gd name="T9" fmla="*/ 960656 h 1819275"/>
                <a:gd name="T10" fmla="*/ 1125218 w 1768701"/>
                <a:gd name="T11" fmla="*/ 962449 h 1819275"/>
                <a:gd name="T12" fmla="*/ 1087312 w 1768701"/>
                <a:gd name="T13" fmla="*/ 895020 h 1819275"/>
                <a:gd name="T14" fmla="*/ 1067594 w 1768701"/>
                <a:gd name="T15" fmla="*/ 856060 h 1819275"/>
                <a:gd name="T16" fmla="*/ 1044723 w 1768701"/>
                <a:gd name="T17" fmla="*/ 819259 h 1819275"/>
                <a:gd name="T18" fmla="*/ 1032247 w 1768701"/>
                <a:gd name="T19" fmla="*/ 797066 h 1819275"/>
                <a:gd name="T20" fmla="*/ 1011074 w 1768701"/>
                <a:gd name="T21" fmla="*/ 765115 h 1819275"/>
                <a:gd name="T22" fmla="*/ 976419 w 1768701"/>
                <a:gd name="T23" fmla="*/ 709350 h 1819275"/>
                <a:gd name="T24" fmla="*/ 949071 w 1768701"/>
                <a:gd name="T25" fmla="*/ 671548 h 1819275"/>
                <a:gd name="T26" fmla="*/ 932625 w 1768701"/>
                <a:gd name="T27" fmla="*/ 646730 h 1819275"/>
                <a:gd name="T28" fmla="*/ 911183 w 1768701"/>
                <a:gd name="T29" fmla="*/ 619176 h 1819275"/>
                <a:gd name="T30" fmla="*/ 873826 w 1768701"/>
                <a:gd name="T31" fmla="*/ 567538 h 1819275"/>
                <a:gd name="T32" fmla="*/ 842456 w 1768701"/>
                <a:gd name="T33" fmla="*/ 530859 h 1819275"/>
                <a:gd name="T34" fmla="*/ 827460 w 1768701"/>
                <a:gd name="T35" fmla="*/ 511589 h 1819275"/>
                <a:gd name="T36" fmla="*/ 804660 w 1768701"/>
                <a:gd name="T37" fmla="*/ 486667 h 1819275"/>
                <a:gd name="T38" fmla="*/ 759485 w 1768701"/>
                <a:gd name="T39" fmla="*/ 433846 h 1819275"/>
                <a:gd name="T40" fmla="*/ 732019 w 1768701"/>
                <a:gd name="T41" fmla="*/ 407265 h 1819275"/>
                <a:gd name="T42" fmla="*/ 717863 w 1768701"/>
                <a:gd name="T43" fmla="*/ 391791 h 1819275"/>
                <a:gd name="T44" fmla="*/ 677622 w 1768701"/>
                <a:gd name="T45" fmla="*/ 354620 h 1819275"/>
                <a:gd name="T46" fmla="*/ 633065 w 1768701"/>
                <a:gd name="T47" fmla="*/ 311498 h 1819275"/>
                <a:gd name="T48" fmla="*/ 619739 w 1768701"/>
                <a:gd name="T49" fmla="*/ 301151 h 1819275"/>
                <a:gd name="T50" fmla="*/ 604942 w 1768701"/>
                <a:gd name="T51" fmla="*/ 287483 h 1819275"/>
                <a:gd name="T52" fmla="*/ 29334 w 1768701"/>
                <a:gd name="T53" fmla="*/ 3471 h 1819275"/>
                <a:gd name="T54" fmla="*/ 7152 w 1768701"/>
                <a:gd name="T55" fmla="*/ 1798 h 1819275"/>
                <a:gd name="T56" fmla="*/ 0 w 1768701"/>
                <a:gd name="T57" fmla="*/ 0 h 1819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68701" h="1819275">
                  <a:moveTo>
                    <a:pt x="0" y="0"/>
                  </a:moveTo>
                  <a:lnTo>
                    <a:pt x="1239837" y="0"/>
                  </a:lnTo>
                  <a:cubicBezTo>
                    <a:pt x="1820863" y="101600"/>
                    <a:pt x="1981200" y="942975"/>
                    <a:pt x="1425575" y="1819275"/>
                  </a:cubicBezTo>
                  <a:cubicBezTo>
                    <a:pt x="1410692" y="1702594"/>
                    <a:pt x="1345133" y="1441252"/>
                    <a:pt x="1217011" y="1151279"/>
                  </a:cubicBezTo>
                  <a:lnTo>
                    <a:pt x="1120532" y="960656"/>
                  </a:lnTo>
                  <a:lnTo>
                    <a:pt x="1125218" y="962449"/>
                  </a:lnTo>
                  <a:lnTo>
                    <a:pt x="1087312" y="895020"/>
                  </a:lnTo>
                  <a:lnTo>
                    <a:pt x="1067594" y="856060"/>
                  </a:lnTo>
                  <a:lnTo>
                    <a:pt x="1044723" y="819259"/>
                  </a:lnTo>
                  <a:lnTo>
                    <a:pt x="1032247" y="797066"/>
                  </a:lnTo>
                  <a:lnTo>
                    <a:pt x="1011074" y="765115"/>
                  </a:lnTo>
                  <a:lnTo>
                    <a:pt x="976419" y="709350"/>
                  </a:lnTo>
                  <a:lnTo>
                    <a:pt x="949071" y="671548"/>
                  </a:lnTo>
                  <a:lnTo>
                    <a:pt x="932625" y="646730"/>
                  </a:lnTo>
                  <a:lnTo>
                    <a:pt x="911183" y="619176"/>
                  </a:lnTo>
                  <a:lnTo>
                    <a:pt x="873826" y="567538"/>
                  </a:lnTo>
                  <a:lnTo>
                    <a:pt x="842456" y="530859"/>
                  </a:lnTo>
                  <a:lnTo>
                    <a:pt x="827460" y="511589"/>
                  </a:lnTo>
                  <a:lnTo>
                    <a:pt x="804660" y="486667"/>
                  </a:lnTo>
                  <a:lnTo>
                    <a:pt x="759485" y="433846"/>
                  </a:lnTo>
                  <a:lnTo>
                    <a:pt x="732019" y="407265"/>
                  </a:lnTo>
                  <a:lnTo>
                    <a:pt x="717863" y="391791"/>
                  </a:lnTo>
                  <a:lnTo>
                    <a:pt x="677622" y="354620"/>
                  </a:lnTo>
                  <a:lnTo>
                    <a:pt x="633065" y="311498"/>
                  </a:lnTo>
                  <a:lnTo>
                    <a:pt x="619739" y="301151"/>
                  </a:lnTo>
                  <a:lnTo>
                    <a:pt x="604942" y="287483"/>
                  </a:lnTo>
                  <a:cubicBezTo>
                    <a:pt x="414589" y="126628"/>
                    <a:pt x="215013" y="30932"/>
                    <a:pt x="29334" y="3471"/>
                  </a:cubicBezTo>
                  <a:lnTo>
                    <a:pt x="7152" y="1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87000"/>
              </a:schemeClr>
            </a:solidFill>
            <a:ln>
              <a:noFill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13" name="MH_Other_7"/>
          <p:cNvSpPr/>
          <p:nvPr/>
        </p:nvSpPr>
        <p:spPr bwMode="auto">
          <a:xfrm flipH="1">
            <a:off x="4330243" y="2434653"/>
            <a:ext cx="1150937" cy="412750"/>
          </a:xfrm>
          <a:custGeom>
            <a:avLst/>
            <a:gdLst>
              <a:gd name="T0" fmla="*/ 0 w 2286000"/>
              <a:gd name="T1" fmla="*/ 472440 h 472440"/>
              <a:gd name="T2" fmla="*/ 472440 w 2286000"/>
              <a:gd name="T3" fmla="*/ 0 h 472440"/>
              <a:gd name="T4" fmla="*/ 2286000 w 2286000"/>
              <a:gd name="T5" fmla="*/ 0 h 47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9050" cap="flat" cmpd="sng">
            <a:solidFill>
              <a:schemeClr val="accent1">
                <a:lumMod val="50000"/>
              </a:schemeClr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" name="MH_Other_8"/>
          <p:cNvSpPr/>
          <p:nvPr/>
        </p:nvSpPr>
        <p:spPr bwMode="auto">
          <a:xfrm>
            <a:off x="6674980" y="2434653"/>
            <a:ext cx="1150938" cy="412750"/>
          </a:xfrm>
          <a:custGeom>
            <a:avLst/>
            <a:gdLst>
              <a:gd name="T0" fmla="*/ 0 w 2286000"/>
              <a:gd name="T1" fmla="*/ 472440 h 472440"/>
              <a:gd name="T2" fmla="*/ 472440 w 2286000"/>
              <a:gd name="T3" fmla="*/ 0 h 472440"/>
              <a:gd name="T4" fmla="*/ 2286000 w 2286000"/>
              <a:gd name="T5" fmla="*/ 0 h 47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9050" cap="flat" cmpd="sng">
            <a:solidFill>
              <a:schemeClr val="accent1">
                <a:lumMod val="50000"/>
              </a:schemeClr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MH_Other_9"/>
          <p:cNvSpPr/>
          <p:nvPr/>
        </p:nvSpPr>
        <p:spPr bwMode="auto">
          <a:xfrm flipH="1" flipV="1">
            <a:off x="4330243" y="4882578"/>
            <a:ext cx="1150937" cy="412750"/>
          </a:xfrm>
          <a:custGeom>
            <a:avLst/>
            <a:gdLst>
              <a:gd name="T0" fmla="*/ 0 w 2286000"/>
              <a:gd name="T1" fmla="*/ 472440 h 472440"/>
              <a:gd name="T2" fmla="*/ 472440 w 2286000"/>
              <a:gd name="T3" fmla="*/ 0 h 472440"/>
              <a:gd name="T4" fmla="*/ 2286000 w 2286000"/>
              <a:gd name="T5" fmla="*/ 0 h 47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9050" cap="flat" cmpd="sng">
            <a:solidFill>
              <a:schemeClr val="accent1">
                <a:lumMod val="50000"/>
              </a:schemeClr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MH_Other_10"/>
          <p:cNvSpPr/>
          <p:nvPr/>
        </p:nvSpPr>
        <p:spPr bwMode="auto">
          <a:xfrm flipV="1">
            <a:off x="6674980" y="4882578"/>
            <a:ext cx="1150938" cy="412750"/>
          </a:xfrm>
          <a:custGeom>
            <a:avLst/>
            <a:gdLst>
              <a:gd name="T0" fmla="*/ 0 w 2286000"/>
              <a:gd name="T1" fmla="*/ 472440 h 472440"/>
              <a:gd name="T2" fmla="*/ 472440 w 2286000"/>
              <a:gd name="T3" fmla="*/ 0 h 472440"/>
              <a:gd name="T4" fmla="*/ 2286000 w 2286000"/>
              <a:gd name="T5" fmla="*/ 0 h 47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86000" h="472440">
                <a:moveTo>
                  <a:pt x="0" y="472440"/>
                </a:moveTo>
                <a:lnTo>
                  <a:pt x="472440" y="0"/>
                </a:lnTo>
                <a:lnTo>
                  <a:pt x="2286000" y="0"/>
                </a:lnTo>
              </a:path>
            </a:pathLst>
          </a:custGeom>
          <a:noFill/>
          <a:ln w="19050" cap="flat" cmpd="sng">
            <a:solidFill>
              <a:schemeClr val="accent1">
                <a:lumMod val="50000"/>
              </a:schemeClr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7" name="MH_Other_11"/>
          <p:cNvCxnSpPr>
            <a:cxnSpLocks noChangeShapeType="1"/>
          </p:cNvCxnSpPr>
          <p:nvPr/>
        </p:nvCxnSpPr>
        <p:spPr bwMode="auto">
          <a:xfrm flipH="1">
            <a:off x="7178218" y="3890390"/>
            <a:ext cx="647700" cy="11113"/>
          </a:xfrm>
          <a:prstGeom prst="straightConnector1">
            <a:avLst/>
          </a:prstGeom>
          <a:noFill/>
          <a:ln w="19050" cmpd="sng">
            <a:solidFill>
              <a:schemeClr val="accent1">
                <a:lumMod val="50000"/>
              </a:schemeClr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MH_Other_12"/>
          <p:cNvCxnSpPr>
            <a:cxnSpLocks noChangeShapeType="1"/>
          </p:cNvCxnSpPr>
          <p:nvPr/>
        </p:nvCxnSpPr>
        <p:spPr bwMode="auto">
          <a:xfrm flipH="1">
            <a:off x="4330243" y="3895153"/>
            <a:ext cx="647700" cy="12700"/>
          </a:xfrm>
          <a:prstGeom prst="straightConnector1">
            <a:avLst/>
          </a:prstGeom>
          <a:noFill/>
          <a:ln w="19050" cmpd="sng">
            <a:solidFill>
              <a:schemeClr val="accent1">
                <a:lumMod val="50000"/>
              </a:schemeClr>
            </a:solidFill>
            <a:prstDash val="sysDot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圆角淘宝网chenying0907出品 24"/>
          <p:cNvSpPr/>
          <p:nvPr/>
        </p:nvSpPr>
        <p:spPr>
          <a:xfrm>
            <a:off x="8114842" y="1964159"/>
            <a:ext cx="3364330" cy="940988"/>
          </a:xfrm>
          <a:prstGeom prst="round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圆角淘宝网chenying0907出品 25"/>
          <p:cNvSpPr/>
          <p:nvPr/>
        </p:nvSpPr>
        <p:spPr>
          <a:xfrm>
            <a:off x="8404044" y="3345837"/>
            <a:ext cx="3364330" cy="940988"/>
          </a:xfrm>
          <a:prstGeom prst="round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类库：海量的库可以让你的想法“先有型，后有魂”</a:t>
            </a:r>
          </a:p>
        </p:txBody>
      </p:sp>
      <p:sp>
        <p:nvSpPr>
          <p:cNvPr id="27" name="圆角淘宝网chenying0907出品 26"/>
          <p:cNvSpPr/>
          <p:nvPr/>
        </p:nvSpPr>
        <p:spPr>
          <a:xfrm>
            <a:off x="8114842" y="4618459"/>
            <a:ext cx="3364330" cy="940988"/>
          </a:xfrm>
          <a:prstGeom prst="round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面向对象：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Python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既支持面向过程的函数编程也支持面向对象的抽象编程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圆角淘宝网chenying0907出品 27"/>
          <p:cNvSpPr/>
          <p:nvPr/>
        </p:nvSpPr>
        <p:spPr>
          <a:xfrm>
            <a:off x="702874" y="1964159"/>
            <a:ext cx="3364330" cy="940988"/>
          </a:xfrm>
          <a:prstGeom prst="round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开源：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 Python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的使用和分发是完全免费的</a:t>
            </a:r>
          </a:p>
        </p:txBody>
      </p:sp>
      <p:sp>
        <p:nvSpPr>
          <p:cNvPr id="29" name="圆角淘宝网chenying0907出品 28"/>
          <p:cNvSpPr/>
          <p:nvPr/>
        </p:nvSpPr>
        <p:spPr>
          <a:xfrm>
            <a:off x="307591" y="3149600"/>
            <a:ext cx="3316811" cy="1134290"/>
          </a:xfrm>
          <a:prstGeom prst="round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解释性：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Python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编写的程序无需编译，可直接从源代码运</a:t>
            </a:r>
          </a:p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  行程序。</a:t>
            </a:r>
          </a:p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圆角淘宝网chenying0907出品 29"/>
          <p:cNvSpPr/>
          <p:nvPr/>
        </p:nvSpPr>
        <p:spPr>
          <a:xfrm>
            <a:off x="676989" y="4618459"/>
            <a:ext cx="3364330" cy="940988"/>
          </a:xfrm>
          <a:prstGeom prst="round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可移植：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python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可以轻松移植到多个平台上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59CB77-DF1D-7243-96CA-C492FDEBA698}"/>
              </a:ext>
            </a:extLst>
          </p:cNvPr>
          <p:cNvSpPr txBox="1"/>
          <p:nvPr/>
        </p:nvSpPr>
        <p:spPr>
          <a:xfrm>
            <a:off x="5620948" y="35665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优点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B5823D6-4819-924E-8041-DFE50D018CFF}"/>
              </a:ext>
            </a:extLst>
          </p:cNvPr>
          <p:cNvSpPr txBox="1"/>
          <p:nvPr/>
        </p:nvSpPr>
        <p:spPr>
          <a:xfrm>
            <a:off x="8281156" y="2027516"/>
            <a:ext cx="3031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语法优雅：</a:t>
            </a:r>
            <a:r>
              <a:rPr lang="en-US" altLang="zh-CN" dirty="0"/>
              <a:t> Python</a:t>
            </a:r>
            <a:r>
              <a:rPr lang="zh-CN" altLang="en-US" dirty="0"/>
              <a:t>采用强制缩进的方式使得代码具有极佳的可读性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A905BD-EA6C-704C-AED7-59A4B87E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166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9FEE85-809A-3640-82B7-AF00AB6A4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0"/>
            <a:ext cx="6057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5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932495" y="806587"/>
            <a:ext cx="10259505" cy="0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淘宝网chenying0907出品 4"/>
          <p:cNvSpPr txBox="1"/>
          <p:nvPr/>
        </p:nvSpPr>
        <p:spPr>
          <a:xfrm>
            <a:off x="2168165" y="264321"/>
            <a:ext cx="278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入门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4" y="0"/>
            <a:ext cx="1789251" cy="1051863"/>
          </a:xfrm>
          <a:prstGeom prst="rect">
            <a:avLst/>
          </a:prstGeom>
        </p:spPr>
      </p:pic>
      <p:sp>
        <p:nvSpPr>
          <p:cNvPr id="2" name="圆角淘宝网chenying0907出品 1"/>
          <p:cNvSpPr/>
          <p:nvPr/>
        </p:nvSpPr>
        <p:spPr>
          <a:xfrm>
            <a:off x="831273" y="3148642"/>
            <a:ext cx="2852207" cy="13198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设计哲学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3907765" y="1268699"/>
            <a:ext cx="439948" cy="5079725"/>
          </a:xfrm>
          <a:prstGeom prst="lef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淘宝网chenying0907出品 6"/>
          <p:cNvSpPr/>
          <p:nvPr/>
        </p:nvSpPr>
        <p:spPr>
          <a:xfrm>
            <a:off x="4451230" y="1268699"/>
            <a:ext cx="6202393" cy="106043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简单：能用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plan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解决，就不用其他方案</a:t>
            </a:r>
          </a:p>
        </p:txBody>
      </p:sp>
      <p:sp>
        <p:nvSpPr>
          <p:cNvPr id="8" name="圆角淘宝网chenying0907出品 7"/>
          <p:cNvSpPr/>
          <p:nvPr/>
        </p:nvSpPr>
        <p:spPr>
          <a:xfrm>
            <a:off x="4451230" y="3278344"/>
            <a:ext cx="6202393" cy="106043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明确：拒绝花哨语法，选择明确语法</a:t>
            </a:r>
          </a:p>
        </p:txBody>
      </p:sp>
      <p:sp>
        <p:nvSpPr>
          <p:cNvPr id="9" name="圆角淘宝网chenying0907出品 8"/>
          <p:cNvSpPr/>
          <p:nvPr/>
        </p:nvSpPr>
        <p:spPr>
          <a:xfrm>
            <a:off x="4451229" y="5287989"/>
            <a:ext cx="6202393" cy="106043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优雅：清新简洁、可读性高                  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5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5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3" grpId="0" animBg="1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1547</Words>
  <Application>Microsoft Macintosh PowerPoint</Application>
  <PresentationFormat>宽屏</PresentationFormat>
  <Paragraphs>193</Paragraphs>
  <Slides>29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宋体</vt:lpstr>
      <vt:lpstr>微软雅黑</vt:lpstr>
      <vt:lpstr>Arial</vt:lpstr>
      <vt:lpstr>Calibri</vt:lpstr>
      <vt:lpstr>Calibri Light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/>
  <cp:lastModifiedBy>xiang felix</cp:lastModifiedBy>
  <cp:revision>76</cp:revision>
  <dcterms:created xsi:type="dcterms:W3CDTF">2016-04-09T13:02:00Z</dcterms:created>
  <dcterms:modified xsi:type="dcterms:W3CDTF">2018-07-14T16:38:56Z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